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322" r:id="rId2"/>
    <p:sldId id="306" r:id="rId3"/>
    <p:sldId id="391" r:id="rId4"/>
    <p:sldId id="326" r:id="rId5"/>
    <p:sldId id="357" r:id="rId6"/>
    <p:sldId id="358" r:id="rId7"/>
    <p:sldId id="359" r:id="rId8"/>
    <p:sldId id="361" r:id="rId9"/>
    <p:sldId id="362" r:id="rId10"/>
    <p:sldId id="363" r:id="rId11"/>
    <p:sldId id="392" r:id="rId12"/>
    <p:sldId id="360" r:id="rId13"/>
    <p:sldId id="364" r:id="rId14"/>
    <p:sldId id="365" r:id="rId15"/>
    <p:sldId id="393" r:id="rId16"/>
    <p:sldId id="366" r:id="rId17"/>
    <p:sldId id="394" r:id="rId18"/>
    <p:sldId id="395" r:id="rId19"/>
    <p:sldId id="396" r:id="rId20"/>
    <p:sldId id="397" r:id="rId21"/>
    <p:sldId id="367" r:id="rId22"/>
    <p:sldId id="398" r:id="rId23"/>
    <p:sldId id="416" r:id="rId24"/>
    <p:sldId id="368" r:id="rId25"/>
    <p:sldId id="369" r:id="rId26"/>
    <p:sldId id="370" r:id="rId27"/>
    <p:sldId id="371" r:id="rId28"/>
    <p:sldId id="383" r:id="rId29"/>
    <p:sldId id="400" r:id="rId30"/>
    <p:sldId id="384" r:id="rId31"/>
    <p:sldId id="417" r:id="rId32"/>
    <p:sldId id="375" r:id="rId33"/>
    <p:sldId id="401" r:id="rId34"/>
    <p:sldId id="402" r:id="rId35"/>
    <p:sldId id="403" r:id="rId36"/>
    <p:sldId id="379" r:id="rId37"/>
    <p:sldId id="381" r:id="rId38"/>
    <p:sldId id="404" r:id="rId39"/>
    <p:sldId id="390" r:id="rId40"/>
    <p:sldId id="380" r:id="rId41"/>
    <p:sldId id="415" r:id="rId42"/>
    <p:sldId id="405" r:id="rId43"/>
    <p:sldId id="353" r:id="rId44"/>
    <p:sldId id="376" r:id="rId45"/>
    <p:sldId id="354" r:id="rId46"/>
    <p:sldId id="406" r:id="rId47"/>
    <p:sldId id="355" r:id="rId48"/>
    <p:sldId id="407" r:id="rId49"/>
    <p:sldId id="408" r:id="rId50"/>
    <p:sldId id="356" r:id="rId51"/>
    <p:sldId id="409" r:id="rId52"/>
    <p:sldId id="410" r:id="rId53"/>
    <p:sldId id="413" r:id="rId54"/>
    <p:sldId id="351" r:id="rId55"/>
    <p:sldId id="412" r:id="rId56"/>
    <p:sldId id="411" r:id="rId57"/>
    <p:sldId id="382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416"/>
            <p14:sldId id="368"/>
            <p14:sldId id="369"/>
            <p14:sldId id="370"/>
            <p14:sldId id="371"/>
            <p14:sldId id="383"/>
            <p14:sldId id="400"/>
            <p14:sldId id="384"/>
            <p14:sldId id="417"/>
            <p14:sldId id="375"/>
            <p14:sldId id="401"/>
            <p14:sldId id="402"/>
            <p14:sldId id="403"/>
            <p14:sldId id="379"/>
            <p14:sldId id="381"/>
            <p14:sldId id="404"/>
            <p14:sldId id="390"/>
            <p14:sldId id="380"/>
            <p14:sldId id="415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5" autoAdjust="0"/>
    <p:restoredTop sz="96935" autoAdjust="0"/>
  </p:normalViewPr>
  <p:slideViewPr>
    <p:cSldViewPr>
      <p:cViewPr varScale="1">
        <p:scale>
          <a:sx n="108" d="100"/>
          <a:sy n="108" d="100"/>
        </p:scale>
        <p:origin x="124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762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/>
              <a:t>명품 웹 프로그래밍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>
            <a:normAutofit/>
          </a:bodyPr>
          <a:lstStyle>
            <a:lvl1pPr marL="342900" indent="-342900">
              <a:buSzPct val="100000"/>
              <a:buFont typeface="+mj-lt"/>
              <a:buAutoNum type="arabicPeriod"/>
              <a:defRPr sz="15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웹 프로그래밍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>
                <a:solidFill>
                  <a:srgbClr val="CC00CC"/>
                </a:solidFill>
              </a:rPr>
              <a:pPr/>
              <a:t>1</a:t>
            </a:fld>
            <a:endParaRPr lang="ko-KR" altLang="en-US">
              <a:solidFill>
                <a:srgbClr val="CC00CC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srgbClr val="CC00CC"/>
                </a:solidFill>
              </a:rPr>
              <a:t>명품 웹 프로그래밍</a:t>
            </a:r>
            <a:endParaRPr lang="ko-KR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06" y="2061093"/>
            <a:ext cx="2667195" cy="21466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태그로 새로운 줄로 넘어가기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2060848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280154" y="2996952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506716" y="3421767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839994" y="3688720"/>
            <a:ext cx="509533" cy="272415"/>
          </a:xfrm>
          <a:prstGeom prst="wedgeRoundRectCallout">
            <a:avLst>
              <a:gd name="adj1" fmla="val -183218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입력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의 문자 </a:t>
            </a:r>
            <a:r>
              <a:rPr lang="en-US" altLang="ko-KR" dirty="0"/>
              <a:t>: </a:t>
            </a:r>
            <a:r>
              <a:rPr lang="ko-KR" altLang="en-US" dirty="0"/>
              <a:t>유니코드 </a:t>
            </a:r>
            <a:r>
              <a:rPr lang="ko-KR" altLang="en-US" dirty="0" err="1"/>
              <a:t>문자셋</a:t>
            </a:r>
            <a:r>
              <a:rPr lang="en-US" altLang="ko-KR" dirty="0"/>
              <a:t>, UTF-8</a:t>
            </a:r>
            <a:r>
              <a:rPr lang="ko-KR" altLang="en-US" dirty="0"/>
              <a:t> 코드 체계</a:t>
            </a:r>
            <a:endParaRPr lang="en-US" altLang="ko-KR" dirty="0"/>
          </a:p>
          <a:p>
            <a:r>
              <a:rPr lang="ko-KR" altLang="en-US" dirty="0" err="1"/>
              <a:t>예약어</a:t>
            </a:r>
            <a:r>
              <a:rPr lang="en-US" altLang="ko-KR" dirty="0"/>
              <a:t>, </a:t>
            </a:r>
            <a:r>
              <a:rPr lang="ko-KR" altLang="en-US" dirty="0"/>
              <a:t>키보드로 입력이 어려운 기호들</a:t>
            </a:r>
            <a:r>
              <a:rPr lang="en-US" altLang="ko-KR" dirty="0"/>
              <a:t>, </a:t>
            </a:r>
            <a:r>
              <a:rPr lang="ko-KR" altLang="en-US" dirty="0"/>
              <a:t>심볼</a:t>
            </a:r>
            <a:endParaRPr lang="en-US" altLang="ko-KR" dirty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/>
              <a:t>혹은 </a:t>
            </a:r>
            <a:r>
              <a:rPr lang="en-US" altLang="ko-KR" dirty="0"/>
              <a:t>&amp;#</a:t>
            </a:r>
            <a:r>
              <a:rPr lang="ko-KR" altLang="en-US" dirty="0" err="1"/>
              <a:t>코드값</a:t>
            </a:r>
            <a:r>
              <a:rPr lang="en-US" altLang="ko-KR" dirty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06" y="3965676"/>
            <a:ext cx="7691883" cy="24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80" y="1805682"/>
            <a:ext cx="2288603" cy="24090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오늘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quot;</a:t>
            </a:r>
            <a:r>
              <a:rPr lang="en-US" altLang="ko-KR" sz="1200" dirty="0" err="1"/>
              <a:t>Elvis</a:t>
            </a:r>
            <a:r>
              <a:rPr lang="en-US" altLang="ko-KR" sz="1200" b="1" dirty="0"/>
              <a:t>&amp;#34;</a:t>
            </a:r>
            <a:r>
              <a:rPr lang="en-US" altLang="ko-KR" sz="1200" dirty="0"/>
              <a:t> </a:t>
            </a:r>
            <a:r>
              <a:rPr lang="ko-KR" altLang="en-US" sz="1200" dirty="0"/>
              <a:t>노래를 들었다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692980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&amp;divide;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155811" y="4092689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72812" y="3772245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379591" y="3137383"/>
            <a:ext cx="1440160" cy="272415"/>
          </a:xfrm>
          <a:prstGeom prst="wedgeRoundRectCallout">
            <a:avLst>
              <a:gd name="adj1" fmla="val -83010"/>
              <a:gd name="adj2" fmla="val 1419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빈칸</a:t>
            </a:r>
            <a:r>
              <a:rPr lang="en-US" altLang="ko-KR" sz="1000" dirty="0"/>
              <a:t>3</a:t>
            </a:r>
            <a:r>
              <a:rPr lang="ko-KR" altLang="en-US" sz="1000" dirty="0"/>
              <a:t>개</a:t>
            </a:r>
            <a:r>
              <a:rPr lang="en-US" altLang="ko-KR" sz="1000" dirty="0"/>
              <a:t>(&amp;</a:t>
            </a:r>
            <a:r>
              <a:rPr lang="en-US" altLang="ko-KR" sz="1000" dirty="0" err="1"/>
              <a:t>nbsp</a:t>
            </a:r>
            <a:r>
              <a:rPr lang="en-US" altLang="ko-KR" sz="1000" dirty="0"/>
              <a:t>; 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개발자의 포맷 그대로 출력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76870" y="1987064"/>
            <a:ext cx="4355976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개발자의 포맷 그대로 출력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개발자의 포맷 그대로 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여러 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            여러 줄은 한 줄에 붙여 출력됩니다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&lt;pre&gt;</a:t>
            </a:r>
          </a:p>
          <a:p>
            <a:r>
              <a:rPr lang="ko-KR" altLang="en-US" sz="1200" dirty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lt;pre&amp;gt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/>
              <a:t>            사용자가 입력한 </a:t>
            </a:r>
          </a:p>
          <a:p>
            <a:r>
              <a:rPr lang="ko-KR" altLang="en-US" sz="1200" dirty="0"/>
              <a:t>            그대로 출력됩니다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24006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080395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4742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여러 개의 </a:t>
            </a:r>
            <a:r>
              <a:rPr lang="ko-KR" altLang="en-US" sz="100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84374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4" y="2344879"/>
            <a:ext cx="2899594" cy="2680539"/>
          </a:xfrm>
          <a:prstGeom prst="rect">
            <a:avLst/>
          </a:prstGeom>
        </p:spPr>
      </p:pic>
      <p:sp>
        <p:nvSpPr>
          <p:cNvPr id="15" name="오른쪽 대괄호 14"/>
          <p:cNvSpPr/>
          <p:nvPr/>
        </p:nvSpPr>
        <p:spPr>
          <a:xfrm>
            <a:off x="4080385" y="4174311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07069" y="4433060"/>
            <a:ext cx="1713809" cy="257920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>
            <a:off x="5920878" y="4398255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꾸미기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텍스트 꾸미기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 텍스트 꾸미기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79" y="1844823"/>
            <a:ext cx="2088232" cy="36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태그 </a:t>
            </a:r>
            <a:r>
              <a:rPr lang="en-US" altLang="ko-KR" dirty="0"/>
              <a:t>: </a:t>
            </a:r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태그로 구분</a:t>
            </a:r>
            <a:endParaRPr lang="en-US" altLang="ko-KR" dirty="0"/>
          </a:p>
          <a:p>
            <a:pPr lvl="2" fontAlgn="base" latinLnBrk="0"/>
            <a:r>
              <a:rPr lang="ko-KR" altLang="en-US" dirty="0"/>
              <a:t>블록 태그 사례</a:t>
            </a:r>
            <a:r>
              <a:rPr lang="en-US" altLang="ko-KR" dirty="0"/>
              <a:t> : 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사례 </a:t>
            </a:r>
            <a:r>
              <a:rPr lang="en-US" altLang="ko-KR" dirty="0"/>
              <a:t>: 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/>
              <a:t>블록 태그</a:t>
            </a:r>
            <a:endParaRPr lang="en-US" altLang="ko-KR" dirty="0"/>
          </a:p>
          <a:p>
            <a:pPr lvl="1"/>
            <a:r>
              <a:rPr lang="ko-KR" altLang="en-US" dirty="0"/>
              <a:t>항상 새 라인에서 시작하여 출력</a:t>
            </a:r>
            <a:endParaRPr lang="en-US" altLang="ko-KR" dirty="0"/>
          </a:p>
          <a:p>
            <a:pPr lvl="1"/>
            <a:r>
              <a:rPr lang="ko-KR" altLang="en-US" dirty="0"/>
              <a:t>양 옆에 다른 콘텐트를 배치하지 않고 한 라인 독점 사용</a:t>
            </a:r>
            <a:endParaRPr lang="en-US" altLang="ko-KR" dirty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블록 속에 삽입되어 블록의 일부로 출력</a:t>
            </a:r>
            <a:endParaRPr lang="en-US" altLang="ko-KR" dirty="0"/>
          </a:p>
          <a:p>
            <a:pPr lvl="1"/>
            <a:r>
              <a:rPr lang="ko-KR" altLang="en-US" dirty="0"/>
              <a:t>가장 많이 사용된 </a:t>
            </a:r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en-US" altLang="ko-KR" dirty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44" y="1928960"/>
            <a:ext cx="2287795" cy="29713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77281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padding:20px;"&gt;</a:t>
            </a:r>
          </a:p>
          <a:p>
            <a:r>
              <a:rPr lang="ko-KR" altLang="en-US" sz="1200" dirty="0"/>
              <a:t>내가 사람의 방언과 천사의 말을 할지라도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</a:t>
            </a:r>
            <a:endParaRPr lang="en-US" altLang="ko-KR" sz="1200" dirty="0"/>
          </a:p>
          <a:p>
            <a:r>
              <a:rPr lang="ko-KR" altLang="en-US" sz="1200" dirty="0"/>
              <a:t>소리 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아무</a:t>
            </a:r>
            <a:endParaRPr lang="en-US" altLang="ko-KR" sz="1200" dirty="0"/>
          </a:p>
          <a:p>
            <a:r>
              <a:rPr lang="ko-KR" altLang="en-US" sz="1200" dirty="0"/>
              <a:t>것도 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en-US" altLang="ko-KR" sz="1200" dirty="0"/>
              <a:t>~</a:t>
            </a:r>
            <a:r>
              <a:rPr lang="ko-KR" altLang="en-US" sz="1200" dirty="0"/>
              <a:t>우리 서로 사랑하며 살아요</a:t>
            </a:r>
            <a:r>
              <a:rPr lang="en-US" altLang="ko-KR" sz="1200" dirty="0"/>
              <a:t>~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484856" y="258338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배경색을 파란색으로 </a:t>
            </a:r>
            <a:r>
              <a:rPr lang="ko-KR" altLang="en-US" sz="1000"/>
              <a:t>꾸미는 </a:t>
            </a:r>
            <a:r>
              <a:rPr lang="en-US" altLang="ko-KR" sz="1000" dirty="0"/>
              <a:t>CSS3 </a:t>
            </a:r>
            <a:r>
              <a:rPr lang="ko-KR" altLang="en-US" sz="1000" dirty="0"/>
              <a:t>스타일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9170" y="2889848"/>
            <a:ext cx="616347" cy="272415"/>
          </a:xfrm>
          <a:prstGeom prst="wedgeRoundRectCallout">
            <a:avLst>
              <a:gd name="adj1" fmla="val -78823"/>
              <a:gd name="adj2" fmla="val 746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&lt;div&gt;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301280" y="4239566"/>
            <a:ext cx="688355" cy="272415"/>
          </a:xfrm>
          <a:prstGeom prst="wedgeRoundRectCallout">
            <a:avLst>
              <a:gd name="adj1" fmla="val -76056"/>
              <a:gd name="adj2" fmla="val -1094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&lt;span&gt;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메타 데이터</a:t>
            </a:r>
            <a:endParaRPr lang="en-US" altLang="ko-KR" dirty="0"/>
          </a:p>
          <a:p>
            <a:pPr lvl="1"/>
            <a:r>
              <a:rPr lang="ko-KR" altLang="en-US" dirty="0"/>
              <a:t>데이터를 설명하는 데이터</a:t>
            </a:r>
            <a:endParaRPr lang="en-US" altLang="ko-KR" dirty="0"/>
          </a:p>
          <a:p>
            <a:pPr lvl="2"/>
            <a:r>
              <a:rPr lang="ko-KR" altLang="en-US" dirty="0"/>
              <a:t>사진 데이터의 메타데이터 </a:t>
            </a:r>
            <a:r>
              <a:rPr lang="en-US" altLang="ko-KR" dirty="0"/>
              <a:t>: </a:t>
            </a:r>
            <a:r>
              <a:rPr lang="ko-KR" altLang="en-US" dirty="0"/>
              <a:t>사진 찍은 장소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오디오 데이터 </a:t>
            </a:r>
            <a:r>
              <a:rPr lang="en-US" altLang="ko-KR" dirty="0"/>
              <a:t>: </a:t>
            </a:r>
            <a:r>
              <a:rPr lang="ko-KR" altLang="en-US" dirty="0"/>
              <a:t>재생 시간</a:t>
            </a:r>
            <a:r>
              <a:rPr lang="en-US" altLang="ko-KR" dirty="0"/>
              <a:t>, </a:t>
            </a:r>
            <a:r>
              <a:rPr lang="ko-KR" altLang="en-US" dirty="0"/>
              <a:t>채널 수</a:t>
            </a:r>
            <a:endParaRPr lang="en-US" altLang="ko-KR" dirty="0"/>
          </a:p>
          <a:p>
            <a:pPr lvl="2"/>
            <a:r>
              <a:rPr lang="ko-KR" altLang="en-US" dirty="0"/>
              <a:t>이미지 데이터 </a:t>
            </a:r>
            <a:r>
              <a:rPr lang="en-US" altLang="ko-KR" dirty="0"/>
              <a:t>: </a:t>
            </a:r>
            <a:r>
              <a:rPr lang="ko-KR" altLang="en-US" dirty="0"/>
              <a:t>이미지의 폭</a:t>
            </a:r>
            <a:r>
              <a:rPr lang="en-US" altLang="ko-KR" dirty="0"/>
              <a:t>, </a:t>
            </a:r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컬러 해상도</a:t>
            </a:r>
            <a:endParaRPr lang="en-US" altLang="ko-KR" dirty="0"/>
          </a:p>
          <a:p>
            <a:r>
              <a:rPr lang="en-US" altLang="ko-KR" dirty="0"/>
              <a:t>HTML </a:t>
            </a:r>
            <a:r>
              <a:rPr lang="ko-KR" altLang="en-US" dirty="0"/>
              <a:t>페이지에 대한 메타 데이터를 담기 위한 태그들</a:t>
            </a:r>
            <a:endParaRPr lang="en-US" altLang="ko-KR" dirty="0"/>
          </a:p>
          <a:p>
            <a:pPr lvl="1"/>
            <a:r>
              <a:rPr lang="en-US" altLang="ko-KR" dirty="0"/>
              <a:t>&lt;base&gt;, &lt;link&gt;, &lt;script&gt;, &lt;style&gt;, &lt;title&gt;, &lt;meta&gt;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메타 태그들은 </a:t>
            </a:r>
            <a:r>
              <a:rPr lang="en-US" altLang="ko-KR" dirty="0"/>
              <a:t>&lt;head&gt; </a:t>
            </a:r>
            <a:r>
              <a:rPr lang="ko-KR" altLang="en-US" dirty="0"/>
              <a:t>태그 안에 작성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&lt;script&gt;</a:t>
            </a:r>
            <a:r>
              <a:rPr lang="ko-KR" altLang="en-US" dirty="0"/>
              <a:t>는 </a:t>
            </a:r>
            <a:r>
              <a:rPr lang="en-US" altLang="ko-KR" dirty="0"/>
              <a:t>&lt;body&gt; </a:t>
            </a:r>
            <a:r>
              <a:rPr lang="ko-KR" altLang="en-US" dirty="0"/>
              <a:t>내에도 작성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&lt;base&gt;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페이지들의 기본</a:t>
            </a:r>
            <a:r>
              <a:rPr lang="en-US" altLang="ko-KR" dirty="0"/>
              <a:t>URL</a:t>
            </a:r>
            <a:r>
              <a:rPr lang="ko-KR" altLang="en-US" dirty="0"/>
              <a:t>과 페이지가 출력될 윈도우 지정</a:t>
            </a:r>
            <a:endParaRPr lang="en-US" altLang="ko-KR" dirty="0"/>
          </a:p>
          <a:p>
            <a:r>
              <a:rPr lang="ko-KR" altLang="en-US" dirty="0"/>
              <a:t>사용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5" y="2748860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5" y="4284242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15616" y="5229200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71599" y="2308858"/>
            <a:ext cx="7632848" cy="39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http://www.mysite.com/score/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599" y="3856053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소스를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태그를 이용하여 수정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오른쪽 중괄호 6"/>
          <p:cNvSpPr/>
          <p:nvPr/>
        </p:nvSpPr>
        <p:spPr>
          <a:xfrm>
            <a:off x="5868144" y="4293096"/>
            <a:ext cx="360624" cy="1631679"/>
          </a:xfrm>
          <a:prstGeom prst="rightBrace">
            <a:avLst>
              <a:gd name="adj1" fmla="val 2483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5" idx="3"/>
            <a:endCxn id="7" idx="1"/>
          </p:cNvCxnSpPr>
          <p:nvPr/>
        </p:nvCxnSpPr>
        <p:spPr>
          <a:xfrm flipH="1">
            <a:off x="6228768" y="3078534"/>
            <a:ext cx="431463" cy="2030402"/>
          </a:xfrm>
          <a:prstGeom prst="bentConnector5">
            <a:avLst>
              <a:gd name="adj1" fmla="val -52983"/>
              <a:gd name="adj2" fmla="val 38028"/>
              <a:gd name="adj3" fmla="val -5275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58418" y="400640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수정 가능</a:t>
            </a:r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&lt;link&gt; </a:t>
            </a:r>
            <a:r>
              <a:rPr lang="ko-KR" altLang="en-US"/>
              <a:t>태그와 </a:t>
            </a:r>
            <a:r>
              <a:rPr lang="en-US" altLang="ko-KR"/>
              <a:t>&lt;meta&gt;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&lt;link&gt; </a:t>
            </a:r>
            <a:r>
              <a:rPr lang="ko-KR" altLang="en-US" dirty="0"/>
              <a:t>태그는 외부 자원 연결에 사용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mystyle.css</a:t>
            </a:r>
            <a:r>
              <a:rPr lang="ko-KR" altLang="en-US" dirty="0"/>
              <a:t>에 저장된 스타일 시트를 불러오도록 지시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&lt;meta&gt; </a:t>
            </a:r>
            <a:r>
              <a:rPr lang="ko-KR" altLang="en-US" dirty="0"/>
              <a:t>태그는 다양한 메타 데이터 표현</a:t>
            </a:r>
            <a:endParaRPr lang="en-US" altLang="ko-KR" dirty="0"/>
          </a:p>
          <a:p>
            <a:pPr lvl="1"/>
            <a:r>
              <a:rPr lang="ko-KR" altLang="en-US" dirty="0"/>
              <a:t>웹 페이지의 저작자</a:t>
            </a:r>
            <a:r>
              <a:rPr lang="en-US" altLang="ko-KR" dirty="0"/>
              <a:t>, </a:t>
            </a:r>
            <a:r>
              <a:rPr lang="ko-KR" altLang="en-US" dirty="0"/>
              <a:t>문자 </a:t>
            </a:r>
            <a:r>
              <a:rPr lang="ko-KR" altLang="en-US" dirty="0" err="1"/>
              <a:t>인코딩</a:t>
            </a:r>
            <a:r>
              <a:rPr lang="ko-KR" altLang="en-US" dirty="0"/>
              <a:t> 방식</a:t>
            </a:r>
            <a:r>
              <a:rPr lang="en-US" altLang="ko-KR" dirty="0"/>
              <a:t>, </a:t>
            </a:r>
            <a:r>
              <a:rPr lang="ko-KR" altLang="en-US" dirty="0"/>
              <a:t>내용 등</a:t>
            </a:r>
            <a:endParaRPr lang="en-US" altLang="ko-KR" dirty="0"/>
          </a:p>
          <a:p>
            <a:pPr lvl="2"/>
            <a:r>
              <a:rPr lang="ko-KR" altLang="en-US" dirty="0"/>
              <a:t>웹 페이지의 저작자가 “황기태”임을 표기하는 사례</a:t>
            </a:r>
          </a:p>
          <a:p>
            <a:pPr lvl="3"/>
            <a:r>
              <a:rPr lang="en-US" altLang="ko-KR" b="1" dirty="0"/>
              <a:t>&lt;meta name="author" content="</a:t>
            </a:r>
            <a:r>
              <a:rPr lang="ko-KR" altLang="en-US" b="1" dirty="0"/>
              <a:t>황기태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내용 설명</a:t>
            </a:r>
          </a:p>
          <a:p>
            <a:pPr lvl="3"/>
            <a:r>
              <a:rPr lang="en-US" altLang="ko-KR" b="1" dirty="0"/>
              <a:t>&lt;meta name="description" content="</a:t>
            </a:r>
            <a:r>
              <a:rPr lang="ko-KR" altLang="en-US" b="1" dirty="0"/>
              <a:t>입학 요령에 대한 자세한 사항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ko-KR" altLang="en-US" dirty="0"/>
              <a:t>웹 페이지의 키워드</a:t>
            </a:r>
            <a:r>
              <a:rPr lang="en-US" altLang="ko-KR" dirty="0"/>
              <a:t>(</a:t>
            </a:r>
            <a:r>
              <a:rPr lang="ko-KR" altLang="en-US" dirty="0"/>
              <a:t>검색 엔진에 의해 검색되게 하기 위함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b="1" dirty="0"/>
              <a:t>&lt;meta name="keywords" content="</a:t>
            </a:r>
            <a:r>
              <a:rPr lang="ko-KR" altLang="en-US" b="1" dirty="0"/>
              <a:t>컴퓨터</a:t>
            </a:r>
            <a:r>
              <a:rPr lang="en-US" altLang="ko-KR" b="1" dirty="0"/>
              <a:t>, </a:t>
            </a:r>
            <a:r>
              <a:rPr lang="ko-KR" altLang="en-US" b="1" dirty="0"/>
              <a:t>소프트웨어</a:t>
            </a:r>
            <a:r>
              <a:rPr lang="en-US" altLang="ko-KR" b="1" dirty="0"/>
              <a:t>, </a:t>
            </a:r>
            <a:r>
              <a:rPr lang="ko-KR" altLang="en-US" b="1" dirty="0" err="1"/>
              <a:t>스마트폰</a:t>
            </a:r>
            <a:r>
              <a:rPr lang="en-US" altLang="ko-KR" b="1" dirty="0"/>
              <a:t>"&gt;</a:t>
            </a:r>
            <a:endParaRPr lang="ko-KR" altLang="en-US" b="1" dirty="0"/>
          </a:p>
          <a:p>
            <a:pPr lvl="2"/>
            <a:r>
              <a:rPr lang="en-US" altLang="ko-KR" dirty="0"/>
              <a:t>charset </a:t>
            </a:r>
            <a:r>
              <a:rPr lang="ko-KR" altLang="en-US" dirty="0"/>
              <a:t>속성으로 웹 페이지에 사용하는 문자 코드 지정</a:t>
            </a:r>
          </a:p>
          <a:p>
            <a:pPr lvl="3"/>
            <a:r>
              <a:rPr lang="en-US" altLang="ko-KR" b="1" dirty="0"/>
              <a:t>&lt;meta charset=“UTF-8”&gt;</a:t>
            </a:r>
            <a:endParaRPr lang="ko-KR" altLang="en-US" b="1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웹 페이지를 만드는 기초적인 </a:t>
            </a:r>
            <a:r>
              <a:rPr lang="en-US" altLang="ko-KR" dirty="0"/>
              <a:t>HTML </a:t>
            </a:r>
            <a:r>
              <a:rPr lang="ko-KR" altLang="en-US" dirty="0"/>
              <a:t>태그들을 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en-US" altLang="ko-KR" dirty="0"/>
              <a:t>HTML5 </a:t>
            </a:r>
            <a:r>
              <a:rPr lang="ko-KR" altLang="en-US" dirty="0"/>
              <a:t>기본 문서 만들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웹 페이지에 이미지</a:t>
            </a:r>
            <a:r>
              <a:rPr lang="en-US" altLang="ko-KR" dirty="0"/>
              <a:t>, </a:t>
            </a:r>
            <a:r>
              <a:rPr lang="ko-KR" altLang="en-US" dirty="0"/>
              <a:t>표</a:t>
            </a:r>
            <a:r>
              <a:rPr lang="en-US" altLang="ko-KR" dirty="0"/>
              <a:t>, </a:t>
            </a:r>
            <a:r>
              <a:rPr lang="ko-KR" altLang="en-US" dirty="0"/>
              <a:t>하이퍼링크를 삽입할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인라인</a:t>
            </a:r>
            <a:r>
              <a:rPr lang="ko-KR" altLang="en-US" dirty="0"/>
              <a:t> 프레임을 사용하여 웹 페이지에 다른 웹</a:t>
            </a:r>
            <a:r>
              <a:rPr lang="en-US" altLang="ko-KR" dirty="0"/>
              <a:t>	 </a:t>
            </a:r>
            <a:r>
              <a:rPr lang="ko-KR" altLang="en-US" dirty="0"/>
              <a:t>페이지를 내장할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오디오 비디오를 웹 페이지에 삽입할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태그의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속성에 이미지 파일의 주소 지정</a:t>
            </a:r>
            <a:endParaRPr lang="en-US" altLang="ko-KR" dirty="0"/>
          </a:p>
          <a:p>
            <a:pPr lvl="1"/>
            <a:r>
              <a:rPr lang="en-US" altLang="ko-KR" dirty="0" err="1"/>
              <a:t>src</a:t>
            </a:r>
            <a:r>
              <a:rPr lang="ko-KR" altLang="en-US" dirty="0"/>
              <a:t>에 지정할 수 있는 이미지 종류</a:t>
            </a:r>
            <a:endParaRPr lang="en-US" altLang="ko-KR" dirty="0"/>
          </a:p>
          <a:p>
            <a:pPr lvl="2"/>
            <a:r>
              <a:rPr lang="en-US" altLang="ko-KR" dirty="0"/>
              <a:t>BMP, GIF, PNG, JPG(JPEG), animated-GIF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" y="3068960"/>
            <a:ext cx="7829550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="media/Elvis1.jpg" </a:t>
            </a:r>
            <a:r>
              <a:rPr lang="en-US" altLang="ko-KR" sz="1200" b="1" dirty="0"/>
              <a:t>width="150" height="200"</a:t>
            </a:r>
          </a:p>
          <a:p>
            <a:pPr defTabSz="180000"/>
            <a:r>
              <a:rPr lang="en-US" altLang="ko-KR" sz="1200" dirty="0"/>
              <a:t>	 	 alt="Elvis"&gt;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</a:p>
          <a:p>
            <a:pPr defTabSz="180000"/>
            <a:r>
              <a:rPr lang="en-US" altLang="ko-KR" sz="1200" dirty="0"/>
              <a:t>		 </a:t>
            </a:r>
            <a:r>
              <a:rPr lang="en-US" altLang="ko-KR" sz="1200" b="1" dirty="0"/>
              <a:t>alt="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/>
              <a:t>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</a:p>
          <a:p>
            <a:pPr defTabSz="180000"/>
            <a:r>
              <a:rPr lang="en-US" altLang="ko-KR" sz="1200" dirty="0"/>
              <a:t>		 alt=“</a:t>
            </a:r>
            <a:r>
              <a:rPr lang="ko-KR" altLang="en-US" sz="1200" dirty="0"/>
              <a:t>사진 주소 변경됨</a:t>
            </a:r>
            <a:r>
              <a:rPr lang="en-US" altLang="ko-KR" sz="1200" dirty="0"/>
              <a:t>" 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287" y="2206073"/>
            <a:ext cx="3084761" cy="3533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742151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사진이 없는 경우 </a:t>
            </a:r>
            <a:r>
              <a:rPr lang="en-US" altLang="ko-KR" sz="1000" dirty="0"/>
              <a:t>alt</a:t>
            </a:r>
            <a:r>
              <a:rPr lang="ko-KR" altLang="en-US" sz="1000" dirty="0"/>
              <a:t>에 지정된 텍스트 출력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01952" y="5761264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네이버</a:t>
            </a:r>
            <a:r>
              <a:rPr lang="ko-KR" altLang="en-US" sz="1000" dirty="0"/>
              <a:t> 사이트의 주소로 연결한 이미지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</a:rPr>
              <a:t>150x200 </a:t>
            </a:r>
            <a:r>
              <a:rPr lang="ko-KR" altLang="en-US" sz="1100" dirty="0">
                <a:solidFill>
                  <a:srgbClr val="C00000"/>
                </a:solidFill>
              </a:rPr>
              <a:t>픽셀 크기로 출력</a:t>
            </a: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15616" y="5085184"/>
            <a:ext cx="2952328" cy="783193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이미지 파일의 경로명은 </a:t>
            </a:r>
            <a:r>
              <a:rPr lang="en-US" altLang="ko-KR" sz="1000" dirty="0"/>
              <a:t>media/kitae.jpg</a:t>
            </a:r>
            <a:r>
              <a:rPr lang="ko-KR" altLang="en-US" sz="1000" dirty="0"/>
              <a:t>로 상대 경로명을 사용하고 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r>
              <a:rPr lang="ko-KR" altLang="en-US" sz="1000" dirty="0"/>
              <a:t>이미지는 </a:t>
            </a:r>
            <a:r>
              <a:rPr lang="en-US" altLang="ko-KR" sz="1000" dirty="0"/>
              <a:t>HTML </a:t>
            </a:r>
            <a:r>
              <a:rPr lang="ko-KR" altLang="en-US" sz="1000" dirty="0"/>
              <a:t>파일이 있는 경로 아래 </a:t>
            </a:r>
            <a:r>
              <a:rPr lang="en-US" altLang="ko-KR" sz="1000" dirty="0"/>
              <a:t>media </a:t>
            </a:r>
            <a:r>
              <a:rPr lang="ko-KR" altLang="en-US" sz="1000" dirty="0"/>
              <a:t>폴더를 만들고 그 곳에 두면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가지 종류의 리스트</a:t>
            </a:r>
            <a:endParaRPr lang="en-US" altLang="ko-KR" dirty="0"/>
          </a:p>
          <a:p>
            <a:pPr lvl="1"/>
            <a:r>
              <a:rPr lang="ko-KR" altLang="en-US" dirty="0"/>
              <a:t>순서 있는 리스트</a:t>
            </a:r>
            <a:r>
              <a:rPr lang="en-US" altLang="ko-KR" dirty="0"/>
              <a:t>(ordered list) - &lt;</a:t>
            </a:r>
            <a:r>
              <a:rPr lang="en-US" altLang="ko-KR" dirty="0" err="1"/>
              <a:t>ol</a:t>
            </a:r>
            <a:r>
              <a:rPr lang="en-US" altLang="ko-KR" dirty="0"/>
              <a:t>&gt;&lt;/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순서 없는 리스트</a:t>
            </a:r>
            <a:r>
              <a:rPr lang="en-US" altLang="ko-KR" dirty="0"/>
              <a:t>(unordered list) - &lt;</a:t>
            </a:r>
            <a:r>
              <a:rPr lang="en-US" altLang="ko-KR" dirty="0" err="1"/>
              <a:t>ul</a:t>
            </a:r>
            <a:r>
              <a:rPr lang="en-US" altLang="ko-KR" dirty="0"/>
              <a:t>&gt;&lt;/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정의 리스트</a:t>
            </a:r>
            <a:r>
              <a:rPr lang="en-US" altLang="ko-KR" dirty="0"/>
              <a:t>(definition list) - &lt;dl&gt;&lt;/dl&gt;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리스트 아이템</a:t>
            </a:r>
            <a:endParaRPr lang="en-US" altLang="ko-KR" dirty="0"/>
          </a:p>
          <a:p>
            <a:pPr lvl="1"/>
            <a:r>
              <a:rPr lang="en-US" altLang="ko-KR" dirty="0"/>
              <a:t>&lt;li&gt;…&lt;/li&gt;</a:t>
            </a:r>
          </a:p>
          <a:p>
            <a:pPr lvl="1"/>
            <a:r>
              <a:rPr lang="en-US" altLang="ko-KR" dirty="0"/>
              <a:t>&lt;/li&gt;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198783"/>
            <a:ext cx="7829550" cy="117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6" y="5478096"/>
            <a:ext cx="7818120" cy="8001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66" y="404664"/>
            <a:ext cx="7885939" cy="35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435" y="2522128"/>
            <a:ext cx="2324466" cy="25148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끓이는 순서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844824"/>
            <a:ext cx="410445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물을 끓인다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/>
              <a:t>	&lt;li&gt;5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98382" y="3971527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107687" y="3654896"/>
            <a:ext cx="3422295" cy="529508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13209" y="4771424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132856"/>
            <a:ext cx="2072094" cy="19138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나열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772816"/>
            <a:ext cx="360040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</a:t>
            </a:r>
          </a:p>
          <a:p>
            <a:r>
              <a:rPr lang="en-US" altLang="ko-KR" sz="1400" dirty="0"/>
              <a:t>&lt;head&gt;</a:t>
            </a:r>
          </a:p>
          <a:p>
            <a:r>
              <a:rPr lang="en-US" altLang="ko-KR" sz="1400" dirty="0"/>
              <a:t>&lt;title&gt;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&lt;/title&gt;</a:t>
            </a:r>
          </a:p>
          <a:p>
            <a:r>
              <a:rPr lang="en-US" altLang="ko-KR" sz="1400" dirty="0"/>
              <a:t>&lt;/head&gt;</a:t>
            </a:r>
          </a:p>
          <a:p>
            <a:r>
              <a:rPr lang="en-US" altLang="ko-KR" sz="1400" dirty="0"/>
              <a:t>&lt;body&gt;</a:t>
            </a:r>
          </a:p>
          <a:p>
            <a:r>
              <a:rPr lang="en-US" altLang="ko-KR" sz="1400" dirty="0"/>
              <a:t>&lt;h3&gt;</a:t>
            </a:r>
            <a:r>
              <a:rPr lang="ko-KR" altLang="en-US" sz="1400" dirty="0"/>
              <a:t>내가 좋아하는 음식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감자탕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/>
              <a:t>스파게티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&lt;li&gt;</a:t>
            </a:r>
            <a:r>
              <a:rPr lang="ko-KR" altLang="en-US" sz="1400" dirty="0" err="1"/>
              <a:t>올레국수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ul</a:t>
            </a:r>
            <a:r>
              <a:rPr lang="en-US" altLang="ko-KR" sz="1400" b="1" dirty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3764600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&lt;/li&gt;</a:t>
            </a:r>
            <a:r>
              <a:rPr lang="ko-KR" altLang="en-US" sz="1000" dirty="0"/>
              <a:t> 생략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6540" y="397692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77" y="1816251"/>
            <a:ext cx="2592748" cy="3962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중첩 리스트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끓인다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/>
              <a:t>.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/>
              <a:t>.</a:t>
            </a:r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여름에는 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대괄호 8"/>
          <p:cNvSpPr/>
          <p:nvPr/>
        </p:nvSpPr>
        <p:spPr>
          <a:xfrm>
            <a:off x="5364089" y="3396366"/>
            <a:ext cx="144015" cy="680706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266274" y="3645023"/>
            <a:ext cx="1109254" cy="8848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대괄호 13"/>
          <p:cNvSpPr/>
          <p:nvPr/>
        </p:nvSpPr>
        <p:spPr>
          <a:xfrm>
            <a:off x="4067944" y="4293097"/>
            <a:ext cx="198330" cy="1152128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>
            <a:off x="5364087" y="4171942"/>
            <a:ext cx="144017" cy="916465"/>
          </a:xfrm>
          <a:prstGeom prst="leftBracket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266274" y="4652352"/>
            <a:ext cx="1109254" cy="167663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대괄호 17"/>
          <p:cNvSpPr/>
          <p:nvPr/>
        </p:nvSpPr>
        <p:spPr>
          <a:xfrm>
            <a:off x="4067944" y="3140968"/>
            <a:ext cx="198330" cy="1030975"/>
          </a:xfrm>
          <a:prstGeom prst="rightBracket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37" y="1860426"/>
            <a:ext cx="2983669" cy="39152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리스트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브라우저로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현재 국내 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만든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/>
              <a:t>	</a:t>
            </a:r>
            <a:r>
              <a:rPr lang="ko-KR" altLang="en-US" sz="1400" dirty="0"/>
              <a:t>웹 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/>
              <a:t>디버거를</a:t>
            </a:r>
            <a:endParaRPr lang="en-US" altLang="ko-KR" sz="1400" dirty="0"/>
          </a:p>
          <a:p>
            <a:pPr lvl="1" defTabSz="180000"/>
            <a:r>
              <a:rPr lang="en-US" altLang="ko-KR" sz="1400" dirty="0"/>
              <a:t>			</a:t>
            </a:r>
            <a:r>
              <a:rPr lang="ko-KR" altLang="en-US" sz="1400" dirty="0"/>
              <a:t>갖추고 있어 디버깅에 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용어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1" y="2252223"/>
            <a:ext cx="1775605" cy="188415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/>
              <a:t>표 만드는데 사용되는 태그들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1035" name="그룹 1034"/>
          <p:cNvGrpSpPr/>
          <p:nvPr/>
        </p:nvGrpSpPr>
        <p:grpSpPr>
          <a:xfrm>
            <a:off x="4929252" y="1916832"/>
            <a:ext cx="3168352" cy="2250459"/>
            <a:chOff x="726118" y="1322557"/>
            <a:chExt cx="3168352" cy="2250459"/>
          </a:xfrm>
        </p:grpSpPr>
        <p:sp>
          <p:nvSpPr>
            <p:cNvPr id="7" name="직사각형 6"/>
            <p:cNvSpPr/>
            <p:nvPr/>
          </p:nvSpPr>
          <p:spPr>
            <a:xfrm>
              <a:off x="726118" y="1322557"/>
              <a:ext cx="11753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&lt;table&gt;&lt;/table&gt;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15273" y="1661185"/>
              <a:ext cx="7970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fontAlgn="base"/>
              <a:r>
                <a:rPr lang="en-US" altLang="ko-KR" sz="1000" dirty="0">
                  <a:solidFill>
                    <a:srgbClr val="C00000"/>
                  </a:solidFill>
                </a:rPr>
                <a:t>&lt;caption&gt;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47693" y="3164976"/>
              <a:ext cx="64793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tfoot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5038" y="2567464"/>
              <a:ext cx="7024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tbody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827584" y="1514981"/>
              <a:ext cx="3066886" cy="2058035"/>
            </a:xfrm>
            <a:custGeom>
              <a:avLst/>
              <a:gdLst>
                <a:gd name="connsiteX0" fmla="*/ 478301 w 1737360"/>
                <a:gd name="connsiteY0" fmla="*/ 31738 h 1853504"/>
                <a:gd name="connsiteX1" fmla="*/ 429064 w 1737360"/>
                <a:gd name="connsiteY1" fmla="*/ 52839 h 1853504"/>
                <a:gd name="connsiteX2" fmla="*/ 372794 w 1737360"/>
                <a:gd name="connsiteY2" fmla="*/ 66907 h 1853504"/>
                <a:gd name="connsiteX3" fmla="*/ 323557 w 1737360"/>
                <a:gd name="connsiteY3" fmla="*/ 80975 h 1853504"/>
                <a:gd name="connsiteX4" fmla="*/ 274320 w 1737360"/>
                <a:gd name="connsiteY4" fmla="*/ 88009 h 1853504"/>
                <a:gd name="connsiteX5" fmla="*/ 203981 w 1737360"/>
                <a:gd name="connsiteY5" fmla="*/ 116144 h 1853504"/>
                <a:gd name="connsiteX6" fmla="*/ 182880 w 1737360"/>
                <a:gd name="connsiteY6" fmla="*/ 123178 h 1853504"/>
                <a:gd name="connsiteX7" fmla="*/ 161778 w 1737360"/>
                <a:gd name="connsiteY7" fmla="*/ 137246 h 1853504"/>
                <a:gd name="connsiteX8" fmla="*/ 119575 w 1737360"/>
                <a:gd name="connsiteY8" fmla="*/ 151313 h 1853504"/>
                <a:gd name="connsiteX9" fmla="*/ 63304 w 1737360"/>
                <a:gd name="connsiteY9" fmla="*/ 172415 h 1853504"/>
                <a:gd name="connsiteX10" fmla="*/ 35169 w 1737360"/>
                <a:gd name="connsiteY10" fmla="*/ 214618 h 1853504"/>
                <a:gd name="connsiteX11" fmla="*/ 28135 w 1737360"/>
                <a:gd name="connsiteY11" fmla="*/ 242753 h 1853504"/>
                <a:gd name="connsiteX12" fmla="*/ 0 w 1737360"/>
                <a:gd name="connsiteY12" fmla="*/ 854698 h 1853504"/>
                <a:gd name="connsiteX13" fmla="*/ 7034 w 1737360"/>
                <a:gd name="connsiteY13" fmla="*/ 1670624 h 1853504"/>
                <a:gd name="connsiteX14" fmla="*/ 14068 w 1737360"/>
                <a:gd name="connsiteY14" fmla="*/ 1698759 h 1853504"/>
                <a:gd name="connsiteX15" fmla="*/ 35169 w 1737360"/>
                <a:gd name="connsiteY15" fmla="*/ 1747996 h 1853504"/>
                <a:gd name="connsiteX16" fmla="*/ 133643 w 1737360"/>
                <a:gd name="connsiteY16" fmla="*/ 1797233 h 1853504"/>
                <a:gd name="connsiteX17" fmla="*/ 203981 w 1737360"/>
                <a:gd name="connsiteY17" fmla="*/ 1811301 h 1853504"/>
                <a:gd name="connsiteX18" fmla="*/ 225083 w 1737360"/>
                <a:gd name="connsiteY18" fmla="*/ 1818335 h 1853504"/>
                <a:gd name="connsiteX19" fmla="*/ 288388 w 1737360"/>
                <a:gd name="connsiteY19" fmla="*/ 1832402 h 1853504"/>
                <a:gd name="connsiteX20" fmla="*/ 351692 w 1737360"/>
                <a:gd name="connsiteY20" fmla="*/ 1839436 h 1853504"/>
                <a:gd name="connsiteX21" fmla="*/ 499403 w 1737360"/>
                <a:gd name="connsiteY21" fmla="*/ 1853504 h 1853504"/>
                <a:gd name="connsiteX22" fmla="*/ 1174652 w 1737360"/>
                <a:gd name="connsiteY22" fmla="*/ 1846470 h 1853504"/>
                <a:gd name="connsiteX23" fmla="*/ 1209821 w 1737360"/>
                <a:gd name="connsiteY23" fmla="*/ 1839436 h 1853504"/>
                <a:gd name="connsiteX24" fmla="*/ 1350498 w 1737360"/>
                <a:gd name="connsiteY24" fmla="*/ 1832402 h 1853504"/>
                <a:gd name="connsiteX25" fmla="*/ 1378634 w 1737360"/>
                <a:gd name="connsiteY25" fmla="*/ 1825369 h 1853504"/>
                <a:gd name="connsiteX26" fmla="*/ 1448972 w 1737360"/>
                <a:gd name="connsiteY26" fmla="*/ 1811301 h 1853504"/>
                <a:gd name="connsiteX27" fmla="*/ 1561514 w 1737360"/>
                <a:gd name="connsiteY27" fmla="*/ 1790199 h 1853504"/>
                <a:gd name="connsiteX28" fmla="*/ 1582615 w 1737360"/>
                <a:gd name="connsiteY28" fmla="*/ 1776132 h 1853504"/>
                <a:gd name="connsiteX29" fmla="*/ 1603717 w 1737360"/>
                <a:gd name="connsiteY29" fmla="*/ 1755030 h 1853504"/>
                <a:gd name="connsiteX30" fmla="*/ 1624818 w 1737360"/>
                <a:gd name="connsiteY30" fmla="*/ 1747996 h 1853504"/>
                <a:gd name="connsiteX31" fmla="*/ 1645920 w 1737360"/>
                <a:gd name="connsiteY31" fmla="*/ 1733929 h 1853504"/>
                <a:gd name="connsiteX32" fmla="*/ 1709224 w 1737360"/>
                <a:gd name="connsiteY32" fmla="*/ 1670624 h 1853504"/>
                <a:gd name="connsiteX33" fmla="*/ 1716258 w 1737360"/>
                <a:gd name="connsiteY33" fmla="*/ 1649522 h 1853504"/>
                <a:gd name="connsiteX34" fmla="*/ 1723292 w 1737360"/>
                <a:gd name="connsiteY34" fmla="*/ 1593252 h 1853504"/>
                <a:gd name="connsiteX35" fmla="*/ 1730326 w 1737360"/>
                <a:gd name="connsiteY35" fmla="*/ 1544015 h 1853504"/>
                <a:gd name="connsiteX36" fmla="*/ 1737360 w 1737360"/>
                <a:gd name="connsiteY36" fmla="*/ 1410372 h 1853504"/>
                <a:gd name="connsiteX37" fmla="*/ 1730326 w 1737360"/>
                <a:gd name="connsiteY37" fmla="*/ 1093849 h 1853504"/>
                <a:gd name="connsiteX38" fmla="*/ 1723292 w 1737360"/>
                <a:gd name="connsiteY38" fmla="*/ 1002409 h 1853504"/>
                <a:gd name="connsiteX39" fmla="*/ 1716258 w 1737360"/>
                <a:gd name="connsiteY39" fmla="*/ 861732 h 1853504"/>
                <a:gd name="connsiteX40" fmla="*/ 1695157 w 1737360"/>
                <a:gd name="connsiteY40" fmla="*/ 756224 h 1853504"/>
                <a:gd name="connsiteX41" fmla="*/ 1695157 w 1737360"/>
                <a:gd name="connsiteY41" fmla="*/ 439701 h 1853504"/>
                <a:gd name="connsiteX42" fmla="*/ 1709224 w 1737360"/>
                <a:gd name="connsiteY42" fmla="*/ 376396 h 1853504"/>
                <a:gd name="connsiteX43" fmla="*/ 1702191 w 1737360"/>
                <a:gd name="connsiteY43" fmla="*/ 193516 h 1853504"/>
                <a:gd name="connsiteX44" fmla="*/ 1674055 w 1737360"/>
                <a:gd name="connsiteY44" fmla="*/ 151313 h 1853504"/>
                <a:gd name="connsiteX45" fmla="*/ 1638886 w 1737360"/>
                <a:gd name="connsiteY45" fmla="*/ 116144 h 1853504"/>
                <a:gd name="connsiteX46" fmla="*/ 1617784 w 1737360"/>
                <a:gd name="connsiteY46" fmla="*/ 109110 h 1853504"/>
                <a:gd name="connsiteX47" fmla="*/ 1596683 w 1737360"/>
                <a:gd name="connsiteY47" fmla="*/ 95042 h 1853504"/>
                <a:gd name="connsiteX48" fmla="*/ 1526344 w 1737360"/>
                <a:gd name="connsiteY48" fmla="*/ 66907 h 1853504"/>
                <a:gd name="connsiteX49" fmla="*/ 1505243 w 1737360"/>
                <a:gd name="connsiteY49" fmla="*/ 52839 h 1853504"/>
                <a:gd name="connsiteX50" fmla="*/ 1463040 w 1737360"/>
                <a:gd name="connsiteY50" fmla="*/ 45806 h 1853504"/>
                <a:gd name="connsiteX51" fmla="*/ 1427871 w 1737360"/>
                <a:gd name="connsiteY51" fmla="*/ 38772 h 1853504"/>
                <a:gd name="connsiteX52" fmla="*/ 1280160 w 1737360"/>
                <a:gd name="connsiteY52" fmla="*/ 17670 h 1853504"/>
                <a:gd name="connsiteX53" fmla="*/ 914400 w 1737360"/>
                <a:gd name="connsiteY53" fmla="*/ 17670 h 1853504"/>
                <a:gd name="connsiteX54" fmla="*/ 787791 w 1737360"/>
                <a:gd name="connsiteY54" fmla="*/ 24704 h 1853504"/>
                <a:gd name="connsiteX55" fmla="*/ 724486 w 1737360"/>
                <a:gd name="connsiteY55" fmla="*/ 31738 h 1853504"/>
                <a:gd name="connsiteX56" fmla="*/ 478301 w 1737360"/>
                <a:gd name="connsiteY56" fmla="*/ 31738 h 185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737360" h="1853504">
                  <a:moveTo>
                    <a:pt x="478301" y="31738"/>
                  </a:moveTo>
                  <a:cubicBezTo>
                    <a:pt x="429064" y="35255"/>
                    <a:pt x="446004" y="47192"/>
                    <a:pt x="429064" y="52839"/>
                  </a:cubicBezTo>
                  <a:cubicBezTo>
                    <a:pt x="410722" y="58953"/>
                    <a:pt x="391136" y="60793"/>
                    <a:pt x="372794" y="66907"/>
                  </a:cubicBezTo>
                  <a:cubicBezTo>
                    <a:pt x="354716" y="72933"/>
                    <a:pt x="342986" y="77442"/>
                    <a:pt x="323557" y="80975"/>
                  </a:cubicBezTo>
                  <a:cubicBezTo>
                    <a:pt x="307245" y="83941"/>
                    <a:pt x="290732" y="85664"/>
                    <a:pt x="274320" y="88009"/>
                  </a:cubicBezTo>
                  <a:cubicBezTo>
                    <a:pt x="178277" y="120022"/>
                    <a:pt x="276418" y="85099"/>
                    <a:pt x="203981" y="116144"/>
                  </a:cubicBezTo>
                  <a:cubicBezTo>
                    <a:pt x="197166" y="119065"/>
                    <a:pt x="189511" y="119862"/>
                    <a:pt x="182880" y="123178"/>
                  </a:cubicBezTo>
                  <a:cubicBezTo>
                    <a:pt x="175319" y="126959"/>
                    <a:pt x="169503" y="133813"/>
                    <a:pt x="161778" y="137246"/>
                  </a:cubicBezTo>
                  <a:cubicBezTo>
                    <a:pt x="148227" y="143268"/>
                    <a:pt x="132838" y="144681"/>
                    <a:pt x="119575" y="151313"/>
                  </a:cubicBezTo>
                  <a:cubicBezTo>
                    <a:pt x="82793" y="169704"/>
                    <a:pt x="101612" y="162838"/>
                    <a:pt x="63304" y="172415"/>
                  </a:cubicBezTo>
                  <a:cubicBezTo>
                    <a:pt x="41348" y="238289"/>
                    <a:pt x="77315" y="140863"/>
                    <a:pt x="35169" y="214618"/>
                  </a:cubicBezTo>
                  <a:cubicBezTo>
                    <a:pt x="30373" y="223011"/>
                    <a:pt x="30480" y="233375"/>
                    <a:pt x="28135" y="242753"/>
                  </a:cubicBezTo>
                  <a:cubicBezTo>
                    <a:pt x="24948" y="484964"/>
                    <a:pt x="66982" y="653753"/>
                    <a:pt x="0" y="854698"/>
                  </a:cubicBezTo>
                  <a:cubicBezTo>
                    <a:pt x="2345" y="1126673"/>
                    <a:pt x="2501" y="1398676"/>
                    <a:pt x="7034" y="1670624"/>
                  </a:cubicBezTo>
                  <a:cubicBezTo>
                    <a:pt x="7195" y="1680290"/>
                    <a:pt x="11412" y="1689464"/>
                    <a:pt x="14068" y="1698759"/>
                  </a:cubicBezTo>
                  <a:cubicBezTo>
                    <a:pt x="17432" y="1710532"/>
                    <a:pt x="27663" y="1740490"/>
                    <a:pt x="35169" y="1747996"/>
                  </a:cubicBezTo>
                  <a:cubicBezTo>
                    <a:pt x="58679" y="1771506"/>
                    <a:pt x="103438" y="1788843"/>
                    <a:pt x="133643" y="1797233"/>
                  </a:cubicBezTo>
                  <a:cubicBezTo>
                    <a:pt x="156681" y="1803632"/>
                    <a:pt x="181298" y="1803740"/>
                    <a:pt x="203981" y="1811301"/>
                  </a:cubicBezTo>
                  <a:cubicBezTo>
                    <a:pt x="211015" y="1813646"/>
                    <a:pt x="217954" y="1816298"/>
                    <a:pt x="225083" y="1818335"/>
                  </a:cubicBezTo>
                  <a:cubicBezTo>
                    <a:pt x="240450" y="1822726"/>
                    <a:pt x="273873" y="1830329"/>
                    <a:pt x="288388" y="1832402"/>
                  </a:cubicBezTo>
                  <a:cubicBezTo>
                    <a:pt x="309406" y="1835404"/>
                    <a:pt x="330566" y="1837323"/>
                    <a:pt x="351692" y="1839436"/>
                  </a:cubicBezTo>
                  <a:lnTo>
                    <a:pt x="499403" y="1853504"/>
                  </a:lnTo>
                  <a:lnTo>
                    <a:pt x="1174652" y="1846470"/>
                  </a:lnTo>
                  <a:cubicBezTo>
                    <a:pt x="1186605" y="1846233"/>
                    <a:pt x="1197904" y="1840389"/>
                    <a:pt x="1209821" y="1839436"/>
                  </a:cubicBezTo>
                  <a:cubicBezTo>
                    <a:pt x="1256622" y="1835692"/>
                    <a:pt x="1303606" y="1834747"/>
                    <a:pt x="1350498" y="1832402"/>
                  </a:cubicBezTo>
                  <a:cubicBezTo>
                    <a:pt x="1359877" y="1830058"/>
                    <a:pt x="1369181" y="1827395"/>
                    <a:pt x="1378634" y="1825369"/>
                  </a:cubicBezTo>
                  <a:cubicBezTo>
                    <a:pt x="1402014" y="1820359"/>
                    <a:pt x="1425776" y="1817100"/>
                    <a:pt x="1448972" y="1811301"/>
                  </a:cubicBezTo>
                  <a:cubicBezTo>
                    <a:pt x="1523582" y="1792648"/>
                    <a:pt x="1486058" y="1799631"/>
                    <a:pt x="1561514" y="1790199"/>
                  </a:cubicBezTo>
                  <a:cubicBezTo>
                    <a:pt x="1568548" y="1785510"/>
                    <a:pt x="1576121" y="1781544"/>
                    <a:pt x="1582615" y="1776132"/>
                  </a:cubicBezTo>
                  <a:cubicBezTo>
                    <a:pt x="1590257" y="1769764"/>
                    <a:pt x="1595440" y="1760548"/>
                    <a:pt x="1603717" y="1755030"/>
                  </a:cubicBezTo>
                  <a:cubicBezTo>
                    <a:pt x="1609886" y="1750917"/>
                    <a:pt x="1618187" y="1751312"/>
                    <a:pt x="1624818" y="1747996"/>
                  </a:cubicBezTo>
                  <a:cubicBezTo>
                    <a:pt x="1632379" y="1744215"/>
                    <a:pt x="1639041" y="1738843"/>
                    <a:pt x="1645920" y="1733929"/>
                  </a:cubicBezTo>
                  <a:cubicBezTo>
                    <a:pt x="1670162" y="1716613"/>
                    <a:pt x="1695497" y="1698079"/>
                    <a:pt x="1709224" y="1670624"/>
                  </a:cubicBezTo>
                  <a:cubicBezTo>
                    <a:pt x="1712540" y="1663992"/>
                    <a:pt x="1713913" y="1656556"/>
                    <a:pt x="1716258" y="1649522"/>
                  </a:cubicBezTo>
                  <a:cubicBezTo>
                    <a:pt x="1718603" y="1630765"/>
                    <a:pt x="1720794" y="1611989"/>
                    <a:pt x="1723292" y="1593252"/>
                  </a:cubicBezTo>
                  <a:cubicBezTo>
                    <a:pt x="1725483" y="1576818"/>
                    <a:pt x="1729054" y="1560545"/>
                    <a:pt x="1730326" y="1544015"/>
                  </a:cubicBezTo>
                  <a:cubicBezTo>
                    <a:pt x="1733747" y="1499537"/>
                    <a:pt x="1735015" y="1454920"/>
                    <a:pt x="1737360" y="1410372"/>
                  </a:cubicBezTo>
                  <a:cubicBezTo>
                    <a:pt x="1735015" y="1304864"/>
                    <a:pt x="1733963" y="1199320"/>
                    <a:pt x="1730326" y="1093849"/>
                  </a:cubicBezTo>
                  <a:cubicBezTo>
                    <a:pt x="1729272" y="1063297"/>
                    <a:pt x="1725141" y="1032923"/>
                    <a:pt x="1723292" y="1002409"/>
                  </a:cubicBezTo>
                  <a:cubicBezTo>
                    <a:pt x="1720452" y="955544"/>
                    <a:pt x="1721589" y="908379"/>
                    <a:pt x="1716258" y="861732"/>
                  </a:cubicBezTo>
                  <a:cubicBezTo>
                    <a:pt x="1712186" y="826098"/>
                    <a:pt x="1695157" y="756224"/>
                    <a:pt x="1695157" y="756224"/>
                  </a:cubicBezTo>
                  <a:cubicBezTo>
                    <a:pt x="1683760" y="608067"/>
                    <a:pt x="1683744" y="650831"/>
                    <a:pt x="1695157" y="439701"/>
                  </a:cubicBezTo>
                  <a:cubicBezTo>
                    <a:pt x="1695772" y="428315"/>
                    <a:pt x="1706015" y="389233"/>
                    <a:pt x="1709224" y="376396"/>
                  </a:cubicBezTo>
                  <a:cubicBezTo>
                    <a:pt x="1706880" y="315436"/>
                    <a:pt x="1711609" y="253790"/>
                    <a:pt x="1702191" y="193516"/>
                  </a:cubicBezTo>
                  <a:cubicBezTo>
                    <a:pt x="1699581" y="176811"/>
                    <a:pt x="1683434" y="165381"/>
                    <a:pt x="1674055" y="151313"/>
                  </a:cubicBezTo>
                  <a:cubicBezTo>
                    <a:pt x="1659987" y="130211"/>
                    <a:pt x="1662333" y="127868"/>
                    <a:pt x="1638886" y="116144"/>
                  </a:cubicBezTo>
                  <a:cubicBezTo>
                    <a:pt x="1632254" y="112828"/>
                    <a:pt x="1624818" y="111455"/>
                    <a:pt x="1617784" y="109110"/>
                  </a:cubicBezTo>
                  <a:cubicBezTo>
                    <a:pt x="1610750" y="104421"/>
                    <a:pt x="1604244" y="98823"/>
                    <a:pt x="1596683" y="95042"/>
                  </a:cubicBezTo>
                  <a:cubicBezTo>
                    <a:pt x="1564657" y="79029"/>
                    <a:pt x="1554409" y="76262"/>
                    <a:pt x="1526344" y="66907"/>
                  </a:cubicBezTo>
                  <a:cubicBezTo>
                    <a:pt x="1519310" y="62218"/>
                    <a:pt x="1513263" y="55512"/>
                    <a:pt x="1505243" y="52839"/>
                  </a:cubicBezTo>
                  <a:cubicBezTo>
                    <a:pt x="1491713" y="48329"/>
                    <a:pt x="1477072" y="48357"/>
                    <a:pt x="1463040" y="45806"/>
                  </a:cubicBezTo>
                  <a:cubicBezTo>
                    <a:pt x="1451278" y="43667"/>
                    <a:pt x="1439520" y="41460"/>
                    <a:pt x="1427871" y="38772"/>
                  </a:cubicBezTo>
                  <a:cubicBezTo>
                    <a:pt x="1331202" y="16463"/>
                    <a:pt x="1407859" y="27493"/>
                    <a:pt x="1280160" y="17670"/>
                  </a:cubicBezTo>
                  <a:cubicBezTo>
                    <a:pt x="1143827" y="-16413"/>
                    <a:pt x="1249956" y="7501"/>
                    <a:pt x="914400" y="17670"/>
                  </a:cubicBezTo>
                  <a:cubicBezTo>
                    <a:pt x="872151" y="18950"/>
                    <a:pt x="829944" y="21582"/>
                    <a:pt x="787791" y="24704"/>
                  </a:cubicBezTo>
                  <a:cubicBezTo>
                    <a:pt x="766617" y="26272"/>
                    <a:pt x="745687" y="30592"/>
                    <a:pt x="724486" y="31738"/>
                  </a:cubicBezTo>
                  <a:cubicBezTo>
                    <a:pt x="580426" y="39525"/>
                    <a:pt x="527538" y="28221"/>
                    <a:pt x="478301" y="31738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1752745" y="1672862"/>
              <a:ext cx="1595119" cy="222868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중괄호 23"/>
            <p:cNvSpPr/>
            <p:nvPr/>
          </p:nvSpPr>
          <p:spPr>
            <a:xfrm flipH="1">
              <a:off x="1536069" y="1973288"/>
              <a:ext cx="142811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중괄호 29"/>
            <p:cNvSpPr/>
            <p:nvPr/>
          </p:nvSpPr>
          <p:spPr>
            <a:xfrm flipH="1">
              <a:off x="1536069" y="2269030"/>
              <a:ext cx="154522" cy="875096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중괄호 41"/>
            <p:cNvSpPr/>
            <p:nvPr/>
          </p:nvSpPr>
          <p:spPr>
            <a:xfrm flipH="1">
              <a:off x="1541131" y="3164976"/>
              <a:ext cx="132685" cy="267289"/>
            </a:xfrm>
            <a:prstGeom prst="rightBrace">
              <a:avLst>
                <a:gd name="adj1" fmla="val 25000"/>
                <a:gd name="adj2" fmla="val 50000"/>
              </a:avLst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3648" y="1985124"/>
              <a:ext cx="6960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thead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33" name="자유형 1032"/>
            <p:cNvSpPr/>
            <p:nvPr/>
          </p:nvSpPr>
          <p:spPr>
            <a:xfrm>
              <a:off x="2911762" y="2539395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911762" y="1927036"/>
              <a:ext cx="436102" cy="313541"/>
            </a:xfrm>
            <a:custGeom>
              <a:avLst/>
              <a:gdLst>
                <a:gd name="connsiteX0" fmla="*/ 126861 w 436393"/>
                <a:gd name="connsiteY0" fmla="*/ 14067 h 345490"/>
                <a:gd name="connsiteX1" fmla="*/ 70590 w 436393"/>
                <a:gd name="connsiteY1" fmla="*/ 28135 h 345490"/>
                <a:gd name="connsiteX2" fmla="*/ 35421 w 436393"/>
                <a:gd name="connsiteY2" fmla="*/ 56270 h 345490"/>
                <a:gd name="connsiteX3" fmla="*/ 251 w 436393"/>
                <a:gd name="connsiteY3" fmla="*/ 133643 h 345490"/>
                <a:gd name="connsiteX4" fmla="*/ 14319 w 436393"/>
                <a:gd name="connsiteY4" fmla="*/ 274320 h 345490"/>
                <a:gd name="connsiteX5" fmla="*/ 28387 w 436393"/>
                <a:gd name="connsiteY5" fmla="*/ 295421 h 345490"/>
                <a:gd name="connsiteX6" fmla="*/ 35421 w 436393"/>
                <a:gd name="connsiteY6" fmla="*/ 316523 h 345490"/>
                <a:gd name="connsiteX7" fmla="*/ 133894 w 436393"/>
                <a:gd name="connsiteY7" fmla="*/ 337624 h 345490"/>
                <a:gd name="connsiteX8" fmla="*/ 154996 w 436393"/>
                <a:gd name="connsiteY8" fmla="*/ 344658 h 345490"/>
                <a:gd name="connsiteX9" fmla="*/ 358977 w 436393"/>
                <a:gd name="connsiteY9" fmla="*/ 330590 h 345490"/>
                <a:gd name="connsiteX10" fmla="*/ 380079 w 436393"/>
                <a:gd name="connsiteY10" fmla="*/ 323557 h 345490"/>
                <a:gd name="connsiteX11" fmla="*/ 408214 w 436393"/>
                <a:gd name="connsiteY11" fmla="*/ 288387 h 345490"/>
                <a:gd name="connsiteX12" fmla="*/ 429316 w 436393"/>
                <a:gd name="connsiteY12" fmla="*/ 274320 h 345490"/>
                <a:gd name="connsiteX13" fmla="*/ 429316 w 436393"/>
                <a:gd name="connsiteY13" fmla="*/ 112541 h 345490"/>
                <a:gd name="connsiteX14" fmla="*/ 422282 w 436393"/>
                <a:gd name="connsiteY14" fmla="*/ 91440 h 345490"/>
                <a:gd name="connsiteX15" fmla="*/ 401181 w 436393"/>
                <a:gd name="connsiteY15" fmla="*/ 70338 h 345490"/>
                <a:gd name="connsiteX16" fmla="*/ 366011 w 436393"/>
                <a:gd name="connsiteY16" fmla="*/ 42203 h 345490"/>
                <a:gd name="connsiteX17" fmla="*/ 302707 w 436393"/>
                <a:gd name="connsiteY17" fmla="*/ 7034 h 345490"/>
                <a:gd name="connsiteX18" fmla="*/ 274571 w 436393"/>
                <a:gd name="connsiteY18" fmla="*/ 0 h 345490"/>
                <a:gd name="connsiteX19" fmla="*/ 126861 w 436393"/>
                <a:gd name="connsiteY19" fmla="*/ 14067 h 34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6393" h="345490">
                  <a:moveTo>
                    <a:pt x="126861" y="14067"/>
                  </a:moveTo>
                  <a:cubicBezTo>
                    <a:pt x="125109" y="14417"/>
                    <a:pt x="77800" y="22367"/>
                    <a:pt x="70590" y="28135"/>
                  </a:cubicBezTo>
                  <a:cubicBezTo>
                    <a:pt x="25143" y="64494"/>
                    <a:pt x="88455" y="38594"/>
                    <a:pt x="35421" y="56270"/>
                  </a:cubicBezTo>
                  <a:cubicBezTo>
                    <a:pt x="653" y="108421"/>
                    <a:pt x="10601" y="81895"/>
                    <a:pt x="251" y="133643"/>
                  </a:cubicBezTo>
                  <a:cubicBezTo>
                    <a:pt x="662" y="140628"/>
                    <a:pt x="-4030" y="237622"/>
                    <a:pt x="14319" y="274320"/>
                  </a:cubicBezTo>
                  <a:cubicBezTo>
                    <a:pt x="18100" y="281881"/>
                    <a:pt x="23698" y="288387"/>
                    <a:pt x="28387" y="295421"/>
                  </a:cubicBezTo>
                  <a:cubicBezTo>
                    <a:pt x="30732" y="302455"/>
                    <a:pt x="29388" y="312213"/>
                    <a:pt x="35421" y="316523"/>
                  </a:cubicBezTo>
                  <a:cubicBezTo>
                    <a:pt x="56679" y="331707"/>
                    <a:pt x="112469" y="334946"/>
                    <a:pt x="133894" y="337624"/>
                  </a:cubicBezTo>
                  <a:cubicBezTo>
                    <a:pt x="140928" y="339969"/>
                    <a:pt x="147582" y="344658"/>
                    <a:pt x="154996" y="344658"/>
                  </a:cubicBezTo>
                  <a:cubicBezTo>
                    <a:pt x="250057" y="344658"/>
                    <a:pt x="288836" y="350629"/>
                    <a:pt x="358977" y="330590"/>
                  </a:cubicBezTo>
                  <a:cubicBezTo>
                    <a:pt x="366106" y="328553"/>
                    <a:pt x="373045" y="325901"/>
                    <a:pt x="380079" y="323557"/>
                  </a:cubicBezTo>
                  <a:cubicBezTo>
                    <a:pt x="440558" y="283238"/>
                    <a:pt x="369384" y="336925"/>
                    <a:pt x="408214" y="288387"/>
                  </a:cubicBezTo>
                  <a:cubicBezTo>
                    <a:pt x="413495" y="281786"/>
                    <a:pt x="422282" y="279009"/>
                    <a:pt x="429316" y="274320"/>
                  </a:cubicBezTo>
                  <a:cubicBezTo>
                    <a:pt x="436300" y="190519"/>
                    <a:pt x="440925" y="193803"/>
                    <a:pt x="429316" y="112541"/>
                  </a:cubicBezTo>
                  <a:cubicBezTo>
                    <a:pt x="428267" y="105201"/>
                    <a:pt x="426395" y="97609"/>
                    <a:pt x="422282" y="91440"/>
                  </a:cubicBezTo>
                  <a:cubicBezTo>
                    <a:pt x="416764" y="83163"/>
                    <a:pt x="407549" y="77980"/>
                    <a:pt x="401181" y="70338"/>
                  </a:cubicBezTo>
                  <a:cubicBezTo>
                    <a:pt x="376708" y="40971"/>
                    <a:pt x="400651" y="53750"/>
                    <a:pt x="366011" y="42203"/>
                  </a:cubicBezTo>
                  <a:cubicBezTo>
                    <a:pt x="328222" y="17010"/>
                    <a:pt x="335207" y="16319"/>
                    <a:pt x="302707" y="7034"/>
                  </a:cubicBezTo>
                  <a:cubicBezTo>
                    <a:pt x="293412" y="4378"/>
                    <a:pt x="283950" y="2345"/>
                    <a:pt x="274571" y="0"/>
                  </a:cubicBezTo>
                  <a:lnTo>
                    <a:pt x="126861" y="14067"/>
                  </a:lnTo>
                  <a:close/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2567464"/>
              <a:ext cx="50405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&lt;td&gt;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75856" y="1983821"/>
              <a:ext cx="48282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th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1778162" y="2842364"/>
              <a:ext cx="1595119" cy="301762"/>
            </a:xfrm>
            <a:prstGeom prst="roundRect">
              <a:avLst>
                <a:gd name="adj" fmla="val 45071"/>
              </a:avLst>
            </a:prstGeom>
            <a:noFill/>
            <a:ln w="9525"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19626" y="2884863"/>
              <a:ext cx="45397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C00000"/>
                  </a:solidFill>
                </a:rPr>
                <a:t>&lt;</a:t>
              </a:r>
              <a:r>
                <a:rPr lang="en-US" altLang="ko-KR" sz="1000" dirty="0" err="1">
                  <a:solidFill>
                    <a:srgbClr val="C00000"/>
                  </a:solidFill>
                </a:rPr>
                <a:t>tr</a:t>
              </a:r>
              <a:r>
                <a:rPr lang="en-US" altLang="ko-KR" sz="1000" dirty="0">
                  <a:solidFill>
                    <a:srgbClr val="C00000"/>
                  </a:solidFill>
                </a:rPr>
                <a:t>&gt;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30273" y="2248821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제목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4530273" y="2627280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헤더</a:t>
            </a:r>
            <a:endParaRPr lang="ko-KR" alt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499992" y="3192632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바디</a:t>
            </a:r>
            <a:endParaRPr lang="ko-KR" alt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4527170" y="3767978"/>
            <a:ext cx="503548" cy="272415"/>
          </a:xfrm>
          <a:prstGeom prst="wedgeRoundRectCallout">
            <a:avLst>
              <a:gd name="adj1" fmla="val 85251"/>
              <a:gd name="adj2" fmla="val -77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푸트</a:t>
            </a:r>
            <a:endParaRPr lang="ko-KR" altLang="en-US" sz="1000" dirty="0"/>
          </a:p>
        </p:txBody>
      </p: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행과 열 만들기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표는 여러 행으로 구성</a:t>
            </a:r>
            <a:endParaRPr lang="en-US" altLang="ko-KR" dirty="0"/>
          </a:p>
          <a:p>
            <a:pPr lvl="1"/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&gt;…&lt;/</a:t>
            </a:r>
            <a:r>
              <a:rPr lang="en-US" altLang="ko-KR" dirty="0" err="1"/>
              <a:t>tr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한 행은 여러 셀로 구성</a:t>
            </a:r>
            <a:endParaRPr lang="en-US" altLang="ko-KR" dirty="0"/>
          </a:p>
          <a:p>
            <a:pPr lvl="1"/>
            <a:r>
              <a:rPr lang="ko-KR" altLang="en-US" dirty="0"/>
              <a:t>제목</a:t>
            </a:r>
            <a:r>
              <a:rPr lang="en-US" altLang="ko-KR" dirty="0"/>
              <a:t>(</a:t>
            </a:r>
            <a:r>
              <a:rPr lang="ko-KR" altLang="en-US" dirty="0"/>
              <a:t>헤딩</a:t>
            </a:r>
            <a:r>
              <a:rPr lang="en-US" altLang="ko-KR" dirty="0"/>
              <a:t>)</a:t>
            </a:r>
            <a:r>
              <a:rPr lang="ko-KR" altLang="en-US" dirty="0"/>
              <a:t> 셀</a:t>
            </a:r>
            <a:r>
              <a:rPr lang="en-US" altLang="ko-KR" dirty="0"/>
              <a:t>, &lt;</a:t>
            </a:r>
            <a:r>
              <a:rPr lang="en-US" altLang="ko-KR" dirty="0" err="1"/>
              <a:t>th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데이터 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/>
              <a:t>tfoot</a:t>
            </a:r>
            <a:r>
              <a:rPr lang="en-US" altLang="ko-KR" dirty="0"/>
              <a:t>&gt;</a:t>
            </a:r>
            <a:r>
              <a:rPr lang="ko-KR" altLang="en-US" dirty="0"/>
              <a:t>은 여러 </a:t>
            </a:r>
            <a:r>
              <a:rPr lang="en-US" altLang="ko-KR" dirty="0"/>
              <a:t>&lt;</a:t>
            </a:r>
            <a:r>
              <a:rPr lang="en-US" altLang="ko-KR" dirty="0" err="1"/>
              <a:t>tr</a:t>
            </a:r>
            <a:r>
              <a:rPr lang="en-US" altLang="ko-KR" dirty="0"/>
              <a:t>&gt; </a:t>
            </a:r>
            <a:r>
              <a:rPr lang="ko-KR" altLang="en-US" dirty="0"/>
              <a:t>포함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/>
              <a:t>	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&lt;/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페이지 기본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페이지의 기본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HTML5 </a:t>
            </a:r>
            <a:r>
              <a:rPr lang="ko-KR" altLang="en-US" dirty="0"/>
              <a:t>페이지의 필수 태그</a:t>
            </a:r>
            <a:endParaRPr lang="en-US" altLang="ko-KR" dirty="0"/>
          </a:p>
          <a:p>
            <a:pPr lvl="1"/>
            <a:r>
              <a:rPr lang="en-US" altLang="ko-KR" dirty="0"/>
              <a:t>&lt;!DOCTYPE html&gt; - HTML5 </a:t>
            </a:r>
            <a:r>
              <a:rPr lang="ko-KR" altLang="en-US" dirty="0"/>
              <a:t>문서임을 알리는 지시어</a:t>
            </a:r>
            <a:endParaRPr lang="en-US" altLang="ko-KR" dirty="0"/>
          </a:p>
          <a:p>
            <a:pPr lvl="1"/>
            <a:r>
              <a:rPr lang="en-US" altLang="ko-KR" dirty="0"/>
              <a:t>&lt;html&gt;, &lt;head&gt;, &lt;title&gt;, &lt;body&gt; </a:t>
            </a:r>
            <a:r>
              <a:rPr lang="ko-KR" altLang="en-US" dirty="0"/>
              <a:t>태그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문서의 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&lt;/body&gt;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471520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구조를 가진 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b="1" dirty="0"/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b="1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&gt;HTML&lt;/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b="1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&lt;/</a:t>
            </a:r>
            <a:r>
              <a:rPr lang="en-US" altLang="ko-KR" sz="1400" b="1" dirty="0"/>
              <a:t>td</a:t>
            </a:r>
            <a:r>
              <a:rPr lang="en-US" altLang="ko-KR" sz="1400" dirty="0"/>
              <a:t>&gt;&lt;td&gt;80&lt;/td&gt;&lt;td&gt;70&lt;/td&gt;&lt;/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b="1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>
                <a:solidFill>
                  <a:schemeClr val="tx1"/>
                </a:solidFill>
              </a:rPr>
              <a:t>. 5</a:t>
            </a:r>
            <a:r>
              <a:rPr lang="ko-KR" altLang="en-US" sz="1000" dirty="0">
                <a:solidFill>
                  <a:schemeClr val="tx1"/>
                </a:solidFill>
              </a:rPr>
              <a:t>장의 </a:t>
            </a:r>
            <a:r>
              <a:rPr lang="en-US" altLang="ko-KR" sz="1000" dirty="0">
                <a:solidFill>
                  <a:schemeClr val="tx1"/>
                </a:solidFill>
              </a:rPr>
              <a:t>CSS3</a:t>
            </a:r>
            <a:r>
              <a:rPr lang="ko-KR" altLang="en-US" sz="1000" dirty="0">
                <a:solidFill>
                  <a:schemeClr val="tx1"/>
                </a:solidFill>
              </a:rPr>
              <a:t>로 표현하는 것이 바람직함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3212976"/>
            <a:ext cx="2313806" cy="3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DFF9F-CEAC-4469-91DA-F18D4027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A5D88-B4AF-4451-BD14-D5DAE654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5" name="Picture 1027">
            <a:extLst>
              <a:ext uri="{FF2B5EF4-FFF2-40B4-BE49-F238E27FC236}">
                <a16:creationId xmlns:a16="http://schemas.microsoft.com/office/drawing/2014/main" id="{6C98D63B-B8AE-466B-9C3E-8AA5281CC994}"/>
              </a:ext>
            </a:extLst>
          </p:cNvPr>
          <p:cNvPicPr>
            <a:picLocks noGrp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59632" y="1314137"/>
            <a:ext cx="4464496" cy="26909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99B626-2A4B-483E-8A70-A80819A70BDC}"/>
              </a:ext>
            </a:extLst>
          </p:cNvPr>
          <p:cNvSpPr txBox="1"/>
          <p:nvPr/>
        </p:nvSpPr>
        <p:spPr>
          <a:xfrm>
            <a:off x="6022170" y="0"/>
            <a:ext cx="2540755" cy="7986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0" dirty="0">
                <a:effectLst/>
                <a:latin typeface="decoding"/>
              </a:rPr>
              <a:t>&lt;body&gt;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&lt;table border="1"&gt;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 </a:t>
            </a:r>
            <a:r>
              <a:rPr lang="en-US" altLang="ko-KR" sz="900" b="0" dirty="0" err="1">
                <a:effectLst/>
                <a:latin typeface="decoding"/>
              </a:rPr>
              <a:t>colspan</a:t>
            </a:r>
            <a:r>
              <a:rPr lang="en-US" altLang="ko-KR" sz="900" b="0" dirty="0">
                <a:effectLst/>
                <a:latin typeface="decoding"/>
              </a:rPr>
              <a:t>="6"&gt;</a:t>
            </a:r>
            <a:r>
              <a:rPr lang="ko-KR" altLang="en-US" sz="900" b="0" dirty="0">
                <a:effectLst/>
                <a:latin typeface="decoding"/>
              </a:rPr>
              <a:t>한국의 차</a:t>
            </a:r>
            <a:r>
              <a:rPr lang="en-US" altLang="ko-KR" sz="900" b="0" dirty="0">
                <a:effectLst/>
                <a:latin typeface="decoding"/>
              </a:rPr>
              <a:t>&lt;/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&lt;/tr&gt;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 </a:t>
            </a:r>
            <a:r>
              <a:rPr lang="en-US" altLang="ko-KR" sz="900" b="0" dirty="0" err="1">
                <a:effectLst/>
                <a:latin typeface="decoding"/>
              </a:rPr>
              <a:t>rowspan</a:t>
            </a:r>
            <a:r>
              <a:rPr lang="en-US" altLang="ko-KR" sz="900" b="0" dirty="0">
                <a:effectLst/>
                <a:latin typeface="decoding"/>
              </a:rPr>
              <a:t>="6"&gt;</a:t>
            </a:r>
            <a:r>
              <a:rPr lang="ko-KR" altLang="en-US" sz="900" b="0" dirty="0" err="1">
                <a:effectLst/>
                <a:latin typeface="decoding"/>
              </a:rPr>
              <a:t>뿌리차</a:t>
            </a:r>
            <a:r>
              <a:rPr lang="en-US" altLang="ko-KR" sz="900" b="0" dirty="0">
                <a:effectLst/>
                <a:latin typeface="decoding"/>
              </a:rPr>
              <a:t>&lt;/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인삼차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 </a:t>
            </a:r>
            <a:r>
              <a:rPr lang="en-US" altLang="ko-KR" sz="900" b="0" dirty="0" err="1">
                <a:effectLst/>
                <a:latin typeface="decoding"/>
              </a:rPr>
              <a:t>rowspan</a:t>
            </a:r>
            <a:r>
              <a:rPr lang="en-US" altLang="ko-KR" sz="900" b="0" dirty="0">
                <a:effectLst/>
                <a:latin typeface="decoding"/>
              </a:rPr>
              <a:t>="9"&gt;</a:t>
            </a:r>
            <a:r>
              <a:rPr lang="ko-KR" altLang="en-US" sz="900" b="0" dirty="0" err="1">
                <a:effectLst/>
                <a:latin typeface="decoding"/>
              </a:rPr>
              <a:t>과일차</a:t>
            </a:r>
            <a:r>
              <a:rPr lang="en-US" altLang="ko-KR" sz="900" b="0" dirty="0">
                <a:effectLst/>
                <a:latin typeface="decoding"/>
              </a:rPr>
              <a:t>&lt;/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수정과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 </a:t>
            </a:r>
            <a:r>
              <a:rPr lang="en-US" altLang="ko-KR" sz="900" b="0" dirty="0" err="1">
                <a:effectLst/>
                <a:latin typeface="decoding"/>
              </a:rPr>
              <a:t>rowspan</a:t>
            </a:r>
            <a:r>
              <a:rPr lang="en-US" altLang="ko-KR" sz="900" b="0" dirty="0">
                <a:effectLst/>
                <a:latin typeface="decoding"/>
              </a:rPr>
              <a:t>="5"&gt;</a:t>
            </a:r>
            <a:r>
              <a:rPr lang="ko-KR" altLang="en-US" sz="900" b="0" dirty="0" err="1">
                <a:effectLst/>
                <a:latin typeface="decoding"/>
              </a:rPr>
              <a:t>잎차</a:t>
            </a:r>
            <a:r>
              <a:rPr lang="en-US" altLang="ko-KR" sz="900" b="0" dirty="0">
                <a:effectLst/>
                <a:latin typeface="decoding"/>
              </a:rPr>
              <a:t>&lt;/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 err="1">
                <a:effectLst/>
                <a:latin typeface="decoding"/>
              </a:rPr>
              <a:t>뽕잎차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&lt;/tr&gt;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당귀차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유자차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 err="1">
                <a:effectLst/>
                <a:latin typeface="decoding"/>
              </a:rPr>
              <a:t>감잎차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&lt;/tr&gt;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생강차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구기자차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 err="1">
                <a:effectLst/>
                <a:latin typeface="decoding"/>
              </a:rPr>
              <a:t>솔잎차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&lt;/tr&gt;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칡차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대추차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 err="1">
                <a:effectLst/>
                <a:latin typeface="decoding"/>
              </a:rPr>
              <a:t>국화차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&lt;/tr&gt;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 err="1">
                <a:effectLst/>
                <a:latin typeface="decoding"/>
              </a:rPr>
              <a:t>둥굴레차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오미자차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 err="1">
                <a:effectLst/>
                <a:latin typeface="decoding"/>
              </a:rPr>
              <a:t>이슬차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&lt;/tr&gt;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마차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 err="1">
                <a:effectLst/>
                <a:latin typeface="decoding"/>
              </a:rPr>
              <a:t>매실차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 </a:t>
            </a:r>
            <a:r>
              <a:rPr lang="en-US" altLang="ko-KR" sz="900" b="0" dirty="0" err="1">
                <a:effectLst/>
                <a:latin typeface="decoding"/>
              </a:rPr>
              <a:t>rowspan</a:t>
            </a:r>
            <a:r>
              <a:rPr lang="en-US" altLang="ko-KR" sz="900" b="0" dirty="0">
                <a:effectLst/>
                <a:latin typeface="decoding"/>
              </a:rPr>
              <a:t>="4"&gt;</a:t>
            </a:r>
            <a:r>
              <a:rPr lang="ko-KR" altLang="en-US" sz="900" b="0" dirty="0">
                <a:effectLst/>
                <a:latin typeface="decoding"/>
              </a:rPr>
              <a:t>기타</a:t>
            </a:r>
            <a:r>
              <a:rPr lang="en-US" altLang="ko-KR" sz="900" b="0" dirty="0">
                <a:effectLst/>
                <a:latin typeface="decoding"/>
              </a:rPr>
              <a:t>&lt;/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두충차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&lt;/tr&gt;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 </a:t>
            </a:r>
            <a:r>
              <a:rPr lang="en-US" altLang="ko-KR" sz="900" b="0" dirty="0" err="1">
                <a:effectLst/>
                <a:latin typeface="decoding"/>
              </a:rPr>
              <a:t>rowspan</a:t>
            </a:r>
            <a:r>
              <a:rPr lang="en-US" altLang="ko-KR" sz="900" b="0" dirty="0">
                <a:effectLst/>
                <a:latin typeface="decoding"/>
              </a:rPr>
              <a:t>="3"&gt;</a:t>
            </a:r>
            <a:r>
              <a:rPr lang="ko-KR" altLang="en-US" sz="900" b="0" dirty="0" err="1">
                <a:effectLst/>
                <a:latin typeface="decoding"/>
              </a:rPr>
              <a:t>곡물차</a:t>
            </a:r>
            <a:r>
              <a:rPr lang="en-US" altLang="ko-KR" sz="900" b="0" dirty="0">
                <a:effectLst/>
                <a:latin typeface="decoding"/>
              </a:rPr>
              <a:t>&lt;/</a:t>
            </a:r>
            <a:r>
              <a:rPr lang="en-US" altLang="ko-KR" sz="900" b="0" dirty="0" err="1">
                <a:effectLst/>
                <a:latin typeface="decoding"/>
              </a:rPr>
              <a:t>th</a:t>
            </a:r>
            <a:r>
              <a:rPr lang="en-US" altLang="ko-KR" sz="900" b="0" dirty="0">
                <a:effectLst/>
                <a:latin typeface="decoding"/>
              </a:rPr>
              <a:t>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보리차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모과차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영지버섯차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&lt;/tr&gt;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옥수수차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산수유차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 err="1">
                <a:effectLst/>
                <a:latin typeface="decoding"/>
              </a:rPr>
              <a:t>귤강차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&lt;/tr&gt;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>
                <a:effectLst/>
                <a:latin typeface="decoding"/>
              </a:rPr>
              <a:t>현미차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 err="1">
                <a:effectLst/>
                <a:latin typeface="decoding"/>
              </a:rPr>
              <a:t>탱자차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    &lt;td&gt;</a:t>
            </a:r>
            <a:r>
              <a:rPr lang="ko-KR" altLang="en-US" sz="900" b="0" dirty="0" err="1">
                <a:effectLst/>
                <a:latin typeface="decoding"/>
              </a:rPr>
              <a:t>쌍화차</a:t>
            </a:r>
            <a:r>
              <a:rPr lang="en-US" altLang="ko-KR" sz="900" b="0" dirty="0">
                <a:effectLst/>
                <a:latin typeface="decoding"/>
              </a:rPr>
              <a:t>&lt;/td&gt;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    &lt;/tr&gt;</a:t>
            </a:r>
          </a:p>
          <a:p>
            <a:r>
              <a:rPr lang="en-US" altLang="ko-KR" sz="900" b="0" dirty="0">
                <a:effectLst/>
                <a:latin typeface="decoding"/>
              </a:rPr>
              <a:t>    &lt;/table&gt;</a:t>
            </a:r>
          </a:p>
          <a:p>
            <a:r>
              <a:rPr lang="en-US" altLang="ko-KR" sz="900" b="0" dirty="0">
                <a:effectLst/>
                <a:latin typeface="decoding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767178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420888"/>
            <a:ext cx="3058773" cy="26818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2-17 </a:t>
            </a:r>
            <a:r>
              <a:rPr lang="ko-KR" altLang="en-US" dirty="0"/>
              <a:t>이미지를 가지는 표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&lt;table&gt; </a:t>
            </a:r>
          </a:p>
          <a:p>
            <a:pPr defTabSz="180000"/>
            <a:r>
              <a:rPr lang="en-US" altLang="ko-KR" sz="1400" dirty="0"/>
              <a:t>	&lt;caption&gt;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&lt;/caption&gt;</a:t>
            </a:r>
          </a:p>
          <a:p>
            <a:pPr defTabSz="180000"/>
            <a:r>
              <a:rPr lang="en-US" altLang="ko-KR" sz="1400" dirty="0"/>
              <a:t>	&lt;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	&lt;td&gt;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	&lt;/</a:t>
            </a:r>
            <a:r>
              <a:rPr lang="en-US" altLang="ko-KR" sz="1400" dirty="0" err="1"/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&lt;/table&gt;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835696" y="3212976"/>
            <a:ext cx="2232248" cy="408623"/>
          </a:xfrm>
          <a:prstGeom prst="wedgeRoundRectCallout">
            <a:avLst>
              <a:gd name="adj1" fmla="val -61413"/>
              <a:gd name="adj2" fmla="val 166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디폴트 굵기</a:t>
            </a:r>
            <a:r>
              <a:rPr lang="en-US" altLang="ko-KR" sz="900" dirty="0"/>
              <a:t>(0)</a:t>
            </a:r>
            <a:r>
              <a:rPr lang="ko-KR" altLang="en-US" sz="900" dirty="0"/>
              <a:t>로 하여 테두리 제거</a:t>
            </a:r>
            <a:r>
              <a:rPr lang="en-US" altLang="ko-KR" sz="900" dirty="0"/>
              <a:t>. </a:t>
            </a:r>
          </a:p>
          <a:p>
            <a:r>
              <a:rPr lang="ko-KR" altLang="en-US" sz="900" dirty="0"/>
              <a:t>굵기 조절은 </a:t>
            </a:r>
            <a:r>
              <a:rPr lang="en-US" altLang="ko-KR" sz="900" dirty="0"/>
              <a:t>CSS3</a:t>
            </a:r>
            <a:r>
              <a:rPr lang="ko-KR" altLang="en-US" sz="900" dirty="0"/>
              <a:t>로 하는 것이 </a:t>
            </a:r>
            <a:r>
              <a:rPr lang="ko-KR" altLang="en-US" sz="900" dirty="0" err="1"/>
              <a:t>바람직</a:t>
            </a:r>
            <a:r>
              <a:rPr lang="ko-KR" altLang="en-US" sz="9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5816" y="4941168"/>
            <a:ext cx="2088232" cy="612934"/>
          </a:xfrm>
          <a:prstGeom prst="wedgeRoundRectCallout">
            <a:avLst>
              <a:gd name="adj1" fmla="val -34353"/>
              <a:gd name="adj2" fmla="val -64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이미지들은 </a:t>
            </a:r>
            <a:r>
              <a:rPr lang="en-US" altLang="ko-KR" sz="1000" dirty="0"/>
              <a:t>HTML </a:t>
            </a:r>
            <a:r>
              <a:rPr lang="ko-KR" altLang="en-US" sz="1000" dirty="0"/>
              <a:t>파일이 있는 경로 아래 </a:t>
            </a:r>
            <a:r>
              <a:rPr lang="en-US" altLang="ko-KR" sz="1000" dirty="0"/>
              <a:t>media </a:t>
            </a:r>
            <a:r>
              <a:rPr lang="ko-KR" altLang="en-US" sz="1000" dirty="0"/>
              <a:t>폴더를 만들고 그 곳에 두면 된다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만들기</a:t>
            </a:r>
            <a:r>
              <a:rPr lang="en-US" altLang="ko-KR" dirty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하이퍼링크 작성</a:t>
            </a:r>
            <a:endParaRPr lang="en-US" altLang="ko-KR" dirty="0"/>
          </a:p>
          <a:p>
            <a:r>
              <a:rPr lang="ko-KR" altLang="en-US" dirty="0"/>
              <a:t>하이퍼링크</a:t>
            </a:r>
            <a:r>
              <a:rPr lang="en-US" altLang="ko-KR" dirty="0"/>
              <a:t>(hyperlink)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HTML </a:t>
            </a:r>
            <a:r>
              <a:rPr lang="ko-KR" altLang="en-US" dirty="0"/>
              <a:t>페이지의 연결 고리</a:t>
            </a:r>
            <a:endParaRPr lang="en-US" altLang="ko-KR" dirty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/>
              <a:t>페이지</a:t>
            </a:r>
            <a:endParaRPr lang="en-US" altLang="ko-KR" dirty="0"/>
          </a:p>
          <a:p>
            <a:pPr lvl="2"/>
            <a:r>
              <a:rPr lang="ko-KR" altLang="en-US" dirty="0"/>
              <a:t>다른 웹 사이트의 </a:t>
            </a:r>
            <a:r>
              <a:rPr lang="en-US" altLang="ko-KR" dirty="0"/>
              <a:t>HTML </a:t>
            </a:r>
            <a:r>
              <a:rPr lang="ko-KR" altLang="en-US" dirty="0"/>
              <a:t>페이지 모두 연결 가능</a:t>
            </a:r>
          </a:p>
          <a:p>
            <a:pPr lvl="1"/>
            <a:r>
              <a:rPr lang="ko-KR" altLang="en-US" dirty="0"/>
              <a:t>하이퍼링크는 텍스트나 이미지로 작성</a:t>
            </a:r>
            <a:endParaRPr lang="en-US" altLang="ko-KR" dirty="0"/>
          </a:p>
          <a:p>
            <a:r>
              <a:rPr lang="ko-KR" altLang="en-US" dirty="0"/>
              <a:t>항해</a:t>
            </a:r>
            <a:endParaRPr lang="en-US" altLang="ko-KR" dirty="0"/>
          </a:p>
          <a:p>
            <a:pPr lvl="1"/>
            <a:r>
              <a:rPr lang="ko-KR" altLang="en-US" dirty="0"/>
              <a:t>하이퍼링크를 따라 다른 웹 페이지를 방문하는 것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3" y="4005064"/>
            <a:ext cx="8398249" cy="19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속성에 하이퍼링크 작성</a:t>
            </a:r>
            <a:endParaRPr lang="en-US" altLang="ko-KR" dirty="0"/>
          </a:p>
          <a:p>
            <a:pPr lvl="1"/>
            <a:r>
              <a:rPr lang="ko-KR" altLang="en-US" dirty="0"/>
              <a:t>같은 웹 사이트에 있는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다른 웹 사이트의 웹 페이지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하이퍼링크 텍스트의 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하이퍼링크 텍스트의  색</a:t>
            </a:r>
            <a:endParaRPr lang="en-US" altLang="ko-KR" dirty="0"/>
          </a:p>
          <a:p>
            <a:pPr lvl="1"/>
            <a:r>
              <a:rPr lang="ko-KR" altLang="en-US" dirty="0"/>
              <a:t>링크 텍스트</a:t>
            </a:r>
            <a:r>
              <a:rPr lang="en-US" altLang="ko-KR" dirty="0"/>
              <a:t>(standard link)</a:t>
            </a:r>
            <a:r>
              <a:rPr lang="ko-KR" altLang="en-US" dirty="0"/>
              <a:t> 처음 색 </a:t>
            </a:r>
            <a:r>
              <a:rPr lang="en-US" altLang="ko-KR" dirty="0"/>
              <a:t>– </a:t>
            </a:r>
            <a:r>
              <a:rPr lang="ko-KR" altLang="en-US" dirty="0"/>
              <a:t>밑줄과 함께 </a:t>
            </a:r>
            <a:r>
              <a:rPr lang="en-US" altLang="ko-KR" dirty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/>
              <a:t>방문 후 링크</a:t>
            </a:r>
            <a:r>
              <a:rPr lang="en-US" altLang="ko-KR" dirty="0"/>
              <a:t>(visited </a:t>
            </a:r>
            <a:r>
              <a:rPr lang="en-US" altLang="ko-KR" dirty="0" err="1"/>
              <a:t>lnk</a:t>
            </a:r>
            <a:r>
              <a:rPr lang="en-US" altLang="ko-KR" dirty="0"/>
              <a:t>)</a:t>
            </a:r>
            <a:r>
              <a:rPr lang="ko-KR" altLang="en-US" dirty="0"/>
              <a:t> 색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/>
              <a:t>마우스로 링크를 누르고 있는 동안</a:t>
            </a:r>
            <a:r>
              <a:rPr lang="en-US" altLang="ko-KR" dirty="0"/>
              <a:t>(active link) – </a:t>
            </a:r>
            <a:r>
              <a:rPr lang="en-US" altLang="ko-KR" dirty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/>
              <a:t>링크 색 변경 가능</a:t>
            </a:r>
            <a:endParaRPr lang="en-US" altLang="ko-KR" dirty="0"/>
          </a:p>
          <a:p>
            <a:pPr lvl="1"/>
            <a:r>
              <a:rPr lang="en-US" altLang="ko-KR" dirty="0"/>
              <a:t>CSS3</a:t>
            </a:r>
            <a:r>
              <a:rPr lang="ko-KR" altLang="en-US" dirty="0"/>
              <a:t>를 이용하여 링크 색 지정 가능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550" y="1537866"/>
            <a:ext cx="2262031" cy="36013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/>
              <a:t>	&lt;li&gt;&lt;a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/>
              <a:t>	&lt;li&gt;</a:t>
            </a:r>
            <a:r>
              <a:rPr lang="it-IT" altLang="ko-KR" sz="1200" b="1" dirty="0"/>
              <a:t>&lt;a href="http</a:t>
            </a:r>
            <a:r>
              <a:rPr lang="it-IT" altLang="ko-KR" sz="1200" b="1"/>
              <a:t>://www.etnews.com"&gt;</a:t>
            </a:r>
            <a:endParaRPr lang="it-IT" altLang="ko-KR" sz="1200" b="1" dirty="0"/>
          </a:p>
          <a:p>
            <a:pPr defTabSz="180000"/>
            <a:r>
              <a:rPr lang="en-US" altLang="ko-KR" sz="1200" b="1" dirty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/>
              <a:t>"&gt;</a:t>
            </a:r>
          </a:p>
          <a:p>
            <a:pPr defTabSz="180000"/>
            <a:r>
              <a:rPr lang="en-US" altLang="ko-KR" sz="1200" b="1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it-IT" altLang="ko-KR" sz="1200" dirty="0"/>
              <a:t>	&lt;li&gt;&lt;a href="http://www.chosun.com"&gt;</a:t>
            </a:r>
          </a:p>
          <a:p>
            <a:pPr defTabSz="180000"/>
            <a:r>
              <a:rPr lang="en-US" altLang="ko-KR" sz="1200" dirty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/>
              <a:t>"&gt;</a:t>
            </a:r>
          </a:p>
          <a:p>
            <a:pPr defTabSz="180000"/>
            <a:r>
              <a:rPr lang="en-US" altLang="ko-KR" sz="1200" dirty="0"/>
              <a:t>		&lt;/a&gt;</a:t>
            </a:r>
          </a:p>
          <a:p>
            <a:pPr defTabSz="180000"/>
            <a:r>
              <a:rPr lang="en-US" altLang="ko-KR" sz="1200" dirty="0"/>
              <a:t>	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="ex2-17.html"</a:t>
            </a:r>
            <a:r>
              <a:rPr lang="en-US" altLang="ko-KR" sz="1200" dirty="0"/>
              <a:t>&gt;</a:t>
            </a:r>
            <a:r>
              <a:rPr lang="ko-KR" altLang="en-US" sz="1200" dirty="0"/>
              <a:t>예제 </a:t>
            </a:r>
            <a:r>
              <a:rPr lang="en-US" altLang="ko-KR" sz="1200" dirty="0"/>
              <a:t>2-17</a:t>
            </a:r>
            <a:r>
              <a:rPr lang="ko-KR" altLang="en-US" sz="1200" dirty="0"/>
              <a:t>로 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링크  클릭</a:t>
            </a:r>
          </a:p>
        </p:txBody>
      </p:sp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79712" y="5949280"/>
            <a:ext cx="1584176" cy="442674"/>
          </a:xfrm>
          <a:prstGeom prst="wedgeRoundRectCallout">
            <a:avLst>
              <a:gd name="adj1" fmla="val -65393"/>
              <a:gd name="adj2" fmla="val -809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현재 사이트의 다른 페이지로 이동하는 링크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69" y="4134719"/>
            <a:ext cx="1849186" cy="21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329" y="3933056"/>
            <a:ext cx="3798519" cy="286320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91" y="4172020"/>
            <a:ext cx="3061657" cy="25289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2-19 </a:t>
            </a:r>
            <a:r>
              <a:rPr lang="ko-KR" altLang="en-US" dirty="0"/>
              <a:t>링크의 </a:t>
            </a:r>
            <a:r>
              <a:rPr lang="en-US" altLang="ko-KR" dirty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19391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새 탭에서</a:t>
            </a:r>
            <a:r>
              <a:rPr lang="en-US" altLang="ko-KR" sz="1000" dirty="0"/>
              <a:t> </a:t>
            </a:r>
            <a:r>
              <a:rPr lang="ko-KR" altLang="en-US" sz="1000" dirty="0"/>
              <a:t>열기</a:t>
            </a:r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/>
              <a:t>id </a:t>
            </a:r>
            <a:r>
              <a:rPr lang="ko-KR" altLang="en-US" dirty="0"/>
              <a:t>속성으로 앵커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앵커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내의 특정 위치</a:t>
            </a:r>
            <a:endParaRPr lang="en-US" altLang="ko-KR" dirty="0"/>
          </a:p>
          <a:p>
            <a:pPr lvl="1"/>
            <a:r>
              <a:rPr lang="en-US" altLang="ko-KR" dirty="0"/>
              <a:t>&lt;a id=“</a:t>
            </a:r>
            <a:r>
              <a:rPr lang="ko-KR" altLang="en-US" dirty="0"/>
              <a:t>앵커이름</a:t>
            </a:r>
            <a:r>
              <a:rPr lang="en-US" altLang="ko-KR" dirty="0"/>
              <a:t>”&gt;</a:t>
            </a:r>
            <a:r>
              <a:rPr lang="ko-KR" altLang="en-US" dirty="0"/>
              <a:t>으로 앵커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335289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id="chap1"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b="1" dirty="0" err="1">
                <a:latin typeface="+mj-ea"/>
                <a:ea typeface="+mj-ea"/>
              </a:rPr>
              <a:t>href</a:t>
            </a:r>
            <a:r>
              <a:rPr lang="en-US" altLang="ko-KR" b="1" dirty="0">
                <a:latin typeface="+mj-ea"/>
                <a:ea typeface="+mj-ea"/>
              </a:rPr>
              <a:t>=“#chap1”</a:t>
            </a:r>
            <a:r>
              <a:rPr lang="en-US" altLang="ko-KR" dirty="0">
                <a:latin typeface="+mj-ea"/>
                <a:ea typeface="+mj-ea"/>
              </a:rPr>
              <a:t>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&lt;/a&gt;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chap1 </a:t>
            </a:r>
            <a:r>
              <a:rPr lang="ko-KR" altLang="en-US" sz="1000" dirty="0">
                <a:solidFill>
                  <a:schemeClr val="tx1"/>
                </a:solidFill>
              </a:rPr>
              <a:t>앵커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>
                <a:solidFill>
                  <a:schemeClr val="tx1"/>
                </a:solidFill>
              </a:rPr>
              <a:t>클릭하면</a:t>
            </a:r>
            <a:r>
              <a:rPr lang="en-US" altLang="ko-KR" sz="1000" dirty="0">
                <a:solidFill>
                  <a:schemeClr val="tx1"/>
                </a:solidFill>
              </a:rPr>
              <a:t> chap1 </a:t>
            </a:r>
            <a:r>
              <a:rPr lang="ko-KR" altLang="en-US" sz="1000" dirty="0">
                <a:solidFill>
                  <a:schemeClr val="tx1"/>
                </a:solidFill>
              </a:rPr>
              <a:t>앵커 위치로 이동시키는 하이퍼링크</a:t>
            </a: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id="intro"</a:t>
            </a:r>
            <a:r>
              <a:rPr lang="en-US" altLang="ko-KR" sz="1000" dirty="0"/>
              <a:t>&gt;1 Introduction&lt;/h3&gt;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>
                <a:solidFill>
                  <a:srgbClr val="C00000"/>
                </a:solidFill>
              </a:rPr>
              <a:t>="#intro"</a:t>
            </a:r>
            <a:r>
              <a:rPr lang="en-US" altLang="ko-KR" sz="1000" dirty="0"/>
              <a:t>&gt;1 Introduction&lt;/a&gt;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/>
              <a:t>동일 페이지 내 앵커와 링크 사례</a:t>
            </a:r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태그의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HTML </a:t>
            </a:r>
            <a:r>
              <a:rPr lang="ko-KR" altLang="en-US" sz="2000" dirty="0"/>
              <a:t>태그 구성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1"/>
            <a:r>
              <a:rPr lang="ko-KR" altLang="en-US" sz="1800" dirty="0"/>
              <a:t>시작태그와 종료태그가 모두 있는 경우</a:t>
            </a:r>
            <a:endParaRPr lang="en-US" altLang="ko-KR" sz="1800" dirty="0"/>
          </a:p>
          <a:p>
            <a:pPr lvl="2"/>
            <a:r>
              <a:rPr lang="en-US" altLang="ko-KR" sz="1600" dirty="0"/>
              <a:t>&lt;html&gt; ... &lt;/html&gt;, &lt;title&gt;</a:t>
            </a:r>
            <a:r>
              <a:rPr lang="ko-KR" altLang="en-US" sz="1600" dirty="0"/>
              <a:t>문서의 제목입니다</a:t>
            </a:r>
            <a:r>
              <a:rPr lang="en-US" altLang="ko-KR" sz="1600" dirty="0"/>
              <a:t>&lt;/title&gt;</a:t>
            </a:r>
          </a:p>
          <a:p>
            <a:pPr lvl="1"/>
            <a:r>
              <a:rPr lang="ko-KR" altLang="en-US" sz="1800" dirty="0"/>
              <a:t>시작 태그만 있는 경우</a:t>
            </a:r>
            <a:r>
              <a:rPr lang="en-US" altLang="ko-KR" sz="1800" dirty="0"/>
              <a:t> </a:t>
            </a:r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br</a:t>
            </a:r>
            <a:r>
              <a:rPr lang="en-US" altLang="ko-KR" sz="1600" dirty="0"/>
              <a:t>&gt;</a:t>
            </a:r>
          </a:p>
          <a:p>
            <a:r>
              <a:rPr lang="ko-KR" altLang="en-US" sz="2000" dirty="0"/>
              <a:t>태그와 속성은 대소문자 구분 없음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b="1" dirty="0">
                <a:solidFill>
                  <a:srgbClr val="FF0000"/>
                </a:solidFill>
              </a:rPr>
              <a:t>HTML</a:t>
            </a:r>
            <a:r>
              <a:rPr lang="en-US" altLang="ko-KR" sz="1600" dirty="0"/>
              <a:t>&gt; ... &lt;/html&gt;</a:t>
            </a:r>
            <a:endParaRPr lang="ko-KR" altLang="en-US" sz="16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b="1" dirty="0" err="1">
                <a:solidFill>
                  <a:srgbClr val="FF0000"/>
                </a:solidFill>
              </a:rPr>
              <a:t>Src</a:t>
            </a:r>
            <a:r>
              <a:rPr lang="en-US" altLang="ko-KR" sz="1600" dirty="0"/>
              <a:t>="heart.jpg" width="100"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</a:p>
          <a:p>
            <a:r>
              <a:rPr lang="ko-KR" altLang="en-US" sz="2000" dirty="0"/>
              <a:t>속성 값에 불필요한 공백 문자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HTML5 </a:t>
            </a:r>
            <a:r>
              <a:rPr lang="ko-KR" altLang="en-US" sz="2000" dirty="0"/>
              <a:t>표준에 어긋남</a:t>
            </a:r>
            <a:endParaRPr lang="en-US" altLang="ko-KR" sz="2000" dirty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/>
              <a:t>"&gt;</a:t>
            </a:r>
            <a:endParaRPr lang="ko-KR" altLang="en-US" sz="2000" dirty="0"/>
          </a:p>
          <a:p>
            <a:pPr lvl="1"/>
            <a:endParaRPr lang="ko-KR" altLang="en-US" sz="1800" dirty="0"/>
          </a:p>
          <a:p>
            <a:pPr lvl="2"/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70068" cy="123745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347242"/>
            <a:ext cx="2579299" cy="30355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/>
              <a:t>	&lt;li&gt;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/>
              <a:t>	&lt;li&gt;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/>
              <a:t>&lt;/</a:t>
            </a:r>
            <a:r>
              <a:rPr lang="en-US" altLang="ko-KR" sz="1100" dirty="0"/>
              <a:t>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2–20 </a:t>
            </a:r>
            <a:r>
              <a:rPr lang="ko-KR" altLang="en-US" dirty="0"/>
              <a:t>앵커로 이동하는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424767"/>
            <a:ext cx="2566382" cy="331285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5220072" y="2986244"/>
            <a:ext cx="1722123" cy="298740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51158" y="4702649"/>
            <a:ext cx="920470" cy="442674"/>
          </a:xfrm>
          <a:prstGeom prst="wedgeRoundRectCallout">
            <a:avLst>
              <a:gd name="adj1" fmla="val 61486"/>
              <a:gd name="adj2" fmla="val -1041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 위치로 이동</a:t>
            </a:r>
          </a:p>
        </p:txBody>
      </p:sp>
      <p:sp>
        <p:nvSpPr>
          <p:cNvPr id="9" name="자유형 8"/>
          <p:cNvSpPr/>
          <p:nvPr/>
        </p:nvSpPr>
        <p:spPr>
          <a:xfrm>
            <a:off x="5979764" y="3282143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37937" y="2462507"/>
            <a:ext cx="576064" cy="272415"/>
          </a:xfrm>
          <a:prstGeom prst="wedgeRoundRectCallout">
            <a:avLst>
              <a:gd name="adj1" fmla="val -84425"/>
              <a:gd name="adj2" fmla="val 860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링크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419" y="4246577"/>
            <a:ext cx="576064" cy="272415"/>
          </a:xfrm>
          <a:prstGeom prst="wedgeRoundRectCallout">
            <a:avLst>
              <a:gd name="adj1" fmla="val 77109"/>
              <a:gd name="adj2" fmla="val 651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앵커</a:t>
            </a:r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2-21 </a:t>
            </a:r>
            <a:r>
              <a:rPr lang="ko-KR" altLang="en-US" dirty="0"/>
              <a:t>파일 다운로드 링크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1412776"/>
            <a:ext cx="56166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친구들아</a:t>
            </a:r>
            <a:r>
              <a:rPr lang="en-US" altLang="ko-KR" sz="1200" dirty="0"/>
              <a:t>! </a:t>
            </a:r>
            <a:r>
              <a:rPr lang="ko-KR" altLang="en-US" sz="1200" dirty="0"/>
              <a:t>여기서 다운받아</a:t>
            </a:r>
            <a:r>
              <a:rPr lang="en-US" altLang="ko-KR" sz="1200" dirty="0"/>
              <a:t>!&lt;/h3&gt;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="media/Elvis.png"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이미지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="media/chapter9.pdf"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&gt;chapter9.pdf </a:t>
            </a:r>
            <a:r>
              <a:rPr lang="ko-KR" altLang="en-US" sz="1200" dirty="0"/>
              <a:t>다운로드 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="media/EmbraceableYou.mp3"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&gt;mp3 </a:t>
            </a:r>
            <a:r>
              <a:rPr lang="ko-KR" altLang="en-US" sz="1200" dirty="0"/>
              <a:t>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="ex2-09.html"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 예제 </a:t>
            </a:r>
            <a:r>
              <a:rPr lang="en-US" altLang="ko-KR" sz="1200" dirty="0"/>
              <a:t>2-9 HTML </a:t>
            </a:r>
            <a:r>
              <a:rPr lang="ko-KR" altLang="en-US" sz="1200" dirty="0"/>
              <a:t>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	&lt;li&gt;&lt;a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="media/</a:t>
            </a:r>
            <a:r>
              <a:rPr lang="en-US" altLang="ko-KR" sz="1200" dirty="0" err="1"/>
              <a:t>test.hwp</a:t>
            </a:r>
            <a:r>
              <a:rPr lang="en-US" altLang="ko-KR" sz="1200" dirty="0"/>
              <a:t>" </a:t>
            </a:r>
            <a:r>
              <a:rPr lang="en-US" altLang="ko-KR" sz="1200" b="1" dirty="0"/>
              <a:t>download</a:t>
            </a:r>
            <a:r>
              <a:rPr lang="en-US" altLang="ko-KR" sz="1200" dirty="0"/>
              <a:t>&gt;</a:t>
            </a:r>
            <a:r>
              <a:rPr lang="ko-KR" altLang="en-US" sz="1200" dirty="0"/>
              <a:t>한글 파일 다운로드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131840" y="3717032"/>
            <a:ext cx="5109964" cy="2919979"/>
            <a:chOff x="2134366" y="3757170"/>
            <a:chExt cx="5109964" cy="291997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366" y="3757170"/>
              <a:ext cx="5109964" cy="2919979"/>
            </a:xfrm>
            <a:prstGeom prst="rect">
              <a:avLst/>
            </a:prstGeom>
          </p:spPr>
        </p:pic>
        <p:sp>
          <p:nvSpPr>
            <p:cNvPr id="9" name="자유형 8"/>
            <p:cNvSpPr/>
            <p:nvPr/>
          </p:nvSpPr>
          <p:spPr>
            <a:xfrm>
              <a:off x="3923928" y="5157192"/>
              <a:ext cx="844334" cy="1162328"/>
            </a:xfrm>
            <a:custGeom>
              <a:avLst/>
              <a:gdLst>
                <a:gd name="connsiteX0" fmla="*/ 0 w 821102"/>
                <a:gd name="connsiteY0" fmla="*/ 0 h 1102360"/>
                <a:gd name="connsiteX1" fmla="*/ 695960 w 821102"/>
                <a:gd name="connsiteY1" fmla="*/ 259080 h 1102360"/>
                <a:gd name="connsiteX2" fmla="*/ 817880 w 821102"/>
                <a:gd name="connsiteY2" fmla="*/ 1102360 h 1102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1102" h="1102360">
                  <a:moveTo>
                    <a:pt x="0" y="0"/>
                  </a:moveTo>
                  <a:cubicBezTo>
                    <a:pt x="279823" y="37677"/>
                    <a:pt x="559647" y="75354"/>
                    <a:pt x="695960" y="259080"/>
                  </a:cubicBezTo>
                  <a:cubicBezTo>
                    <a:pt x="832273" y="442806"/>
                    <a:pt x="825076" y="772583"/>
                    <a:pt x="817880" y="1102360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5033449"/>
              <a:ext cx="1681082" cy="442674"/>
            </a:xfrm>
            <a:prstGeom prst="wedgeRoundRectCallout">
              <a:avLst>
                <a:gd name="adj1" fmla="val -69663"/>
                <a:gd name="adj2" fmla="val 85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링크 클릭 시 이미지 파일 다운 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1277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만들기</a:t>
            </a:r>
            <a:r>
              <a:rPr lang="en-US" altLang="ko-KR" dirty="0"/>
              <a:t>, &lt;iframe&gt;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 내에 </a:t>
            </a:r>
            <a:r>
              <a:rPr lang="en-US" altLang="ko-KR" dirty="0"/>
              <a:t>HTML </a:t>
            </a:r>
            <a:r>
              <a:rPr lang="ko-KR" altLang="en-US" dirty="0"/>
              <a:t>페이지 삽입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200x150 </a:t>
            </a:r>
            <a:r>
              <a:rPr lang="ko-KR" altLang="en-US" dirty="0"/>
              <a:t>크기의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프레임에 </a:t>
            </a:r>
            <a:r>
              <a:rPr lang="en-US" altLang="ko-KR" dirty="0"/>
              <a:t>iframe.html</a:t>
            </a:r>
            <a:r>
              <a:rPr lang="ko-KR" altLang="en-US" dirty="0"/>
              <a:t> 출력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63688" y="2564904"/>
            <a:ext cx="5040560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17032"/>
            <a:ext cx="7054607" cy="2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76" y="1593000"/>
            <a:ext cx="3450113" cy="25656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2-22 2</a:t>
            </a:r>
            <a:r>
              <a:rPr lang="ko-KR" altLang="en-US" dirty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가지는 웹 페이지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가집니다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 width="200" height="150"&gt;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width="200" height="100"&gt;</a:t>
            </a:r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ex2-22.html</a:t>
            </a:r>
            <a:endParaRPr lang="ko-KR" altLang="en-US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첫번째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인라인</a:t>
            </a:r>
            <a:r>
              <a:rPr lang="en-US" altLang="ko-KR" dirty="0"/>
              <a:t> </a:t>
            </a:r>
            <a:r>
              <a:rPr lang="ko-KR" altLang="en-US" dirty="0"/>
              <a:t>프레임에 출력할 문서를 </a:t>
            </a:r>
            <a:r>
              <a:rPr lang="en-US" altLang="ko-KR" dirty="0" err="1"/>
              <a:t>srcdoc</a:t>
            </a:r>
            <a:r>
              <a:rPr lang="en-US" altLang="ko-KR" dirty="0"/>
              <a:t> </a:t>
            </a:r>
            <a:r>
              <a:rPr lang="ko-KR" altLang="en-US" dirty="0"/>
              <a:t>속성으로 만들기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srcdoc</a:t>
            </a:r>
            <a:r>
              <a:rPr lang="en-US" altLang="ko-KR" sz="1200" b="1" dirty="0"/>
              <a:t>="&lt;html&gt;&lt;head&gt;&lt;/head&gt;</a:t>
            </a:r>
          </a:p>
          <a:p>
            <a:pPr defTabSz="180000"/>
            <a:r>
              <a:rPr lang="en-US" altLang="ko-KR" sz="1200" b="1" dirty="0"/>
              <a:t>						&lt;body&gt;hello&lt;/body&gt;&lt;/html&gt;"</a:t>
            </a:r>
          </a:p>
          <a:p>
            <a:pPr defTabSz="180000"/>
            <a:r>
              <a:rPr lang="en-US" altLang="ko-KR" sz="1200" dirty="0"/>
              <a:t>&gt;&lt;/iframe&gt;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속성이 있으면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</a:t>
            </a:r>
            <a:r>
              <a:rPr lang="ko-KR" altLang="en-US" sz="1200" dirty="0"/>
              <a:t>속성은 무시됨</a:t>
            </a:r>
          </a:p>
        </p:txBody>
      </p:sp>
      <p:sp>
        <p:nvSpPr>
          <p:cNvPr id="5" name="자유형 4"/>
          <p:cNvSpPr/>
          <p:nvPr/>
        </p:nvSpPr>
        <p:spPr>
          <a:xfrm>
            <a:off x="3199083" y="3225393"/>
            <a:ext cx="2188660" cy="497550"/>
          </a:xfrm>
          <a:custGeom>
            <a:avLst/>
            <a:gdLst>
              <a:gd name="connsiteX0" fmla="*/ 0 w 2188660"/>
              <a:gd name="connsiteY0" fmla="*/ 141584 h 497550"/>
              <a:gd name="connsiteX1" fmla="*/ 943896 w 2188660"/>
              <a:gd name="connsiteY1" fmla="*/ 495546 h 497550"/>
              <a:gd name="connsiteX2" fmla="*/ 2188660 w 2188660"/>
              <a:gd name="connsiteY2" fmla="*/ 0 h 49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660" h="497550">
                <a:moveTo>
                  <a:pt x="0" y="141584"/>
                </a:moveTo>
                <a:cubicBezTo>
                  <a:pt x="289559" y="330363"/>
                  <a:pt x="579119" y="519143"/>
                  <a:pt x="943896" y="495546"/>
                </a:cubicBezTo>
                <a:cubicBezTo>
                  <a:pt x="1308673" y="471949"/>
                  <a:pt x="1910407" y="98323"/>
                  <a:pt x="2188660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148478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width="300" height="300"&gt;&lt;/iframe&gt;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="http://www.mk.co.kr" width="300" height="300"&gt;&lt;/iframe&gt;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2-23&lt;iframe&gt;</a:t>
            </a:r>
            <a:r>
              <a:rPr lang="ko-KR" altLang="en-US" dirty="0"/>
              <a:t>으로 </a:t>
            </a:r>
            <a:r>
              <a:rPr lang="en-US" altLang="ko-KR" dirty="0"/>
              <a:t>2</a:t>
            </a:r>
            <a:r>
              <a:rPr lang="ko-KR" altLang="en-US" dirty="0"/>
              <a:t>개의 신문 사이트 내장하기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91" y="3107792"/>
            <a:ext cx="4680520" cy="34895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26903" y="4579020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5495" y="487491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프레임 윈도우의 이름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브라우저 윈도우와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프레임의 계층 관계</a:t>
            </a:r>
            <a:endParaRPr lang="en-US" altLang="ko-KR" dirty="0"/>
          </a:p>
          <a:p>
            <a:pPr lvl="1"/>
            <a:r>
              <a:rPr lang="ko-KR" altLang="en-US" dirty="0"/>
              <a:t>브라우저 윈도우와 프레임 윈도우는 부모 자식 관계</a:t>
            </a:r>
            <a:endParaRPr lang="en-US" altLang="ko-KR" dirty="0"/>
          </a:p>
          <a:p>
            <a:pPr lvl="1"/>
            <a:r>
              <a:rPr lang="ko-KR" altLang="en-US" dirty="0"/>
              <a:t>윈도우 사이의 계층 관계를 나타내는 용어</a:t>
            </a:r>
            <a:endParaRPr lang="en-US" altLang="ko-KR" dirty="0"/>
          </a:p>
          <a:p>
            <a:pPr lvl="2"/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child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- </a:t>
            </a:r>
            <a:r>
              <a:rPr lang="ko-KR" altLang="en-US" dirty="0"/>
              <a:t>최상위 브라우저 윈도우</a:t>
            </a:r>
            <a:endParaRPr lang="en-US" altLang="ko-KR" dirty="0"/>
          </a:p>
          <a:p>
            <a:pPr lvl="1"/>
            <a:r>
              <a:rPr lang="ko-KR" altLang="en-US" dirty="0"/>
              <a:t>다음 슬라이드에서</a:t>
            </a:r>
            <a:endParaRPr lang="en-US" altLang="ko-KR" dirty="0"/>
          </a:p>
          <a:p>
            <a:pPr lvl="2"/>
            <a:r>
              <a:rPr lang="en-US" altLang="ko-KR" dirty="0"/>
              <a:t>left, right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2"/>
            <a:r>
              <a:rPr lang="en-US" altLang="ko-KR" dirty="0"/>
              <a:t>upper, lower </a:t>
            </a:r>
            <a:r>
              <a:rPr lang="ko-KR" altLang="en-US" dirty="0"/>
              <a:t>프레임의 </a:t>
            </a:r>
            <a:r>
              <a:rPr lang="en-US" altLang="ko-KR" dirty="0"/>
              <a:t>parent </a:t>
            </a:r>
            <a:r>
              <a:rPr lang="ko-KR" altLang="en-US" dirty="0"/>
              <a:t>윈도우 </a:t>
            </a:r>
            <a:r>
              <a:rPr lang="en-US" altLang="ko-KR" dirty="0"/>
              <a:t>: right </a:t>
            </a:r>
            <a:r>
              <a:rPr lang="ko-KR" altLang="en-US" dirty="0"/>
              <a:t>윈도우</a:t>
            </a:r>
          </a:p>
          <a:p>
            <a:pPr lvl="2"/>
            <a:r>
              <a:rPr lang="en-US" altLang="ko-KR" dirty="0"/>
              <a:t>left, right, upper, lower </a:t>
            </a:r>
            <a:r>
              <a:rPr lang="ko-KR" altLang="en-US" dirty="0"/>
              <a:t>프레임의 </a:t>
            </a:r>
            <a:r>
              <a:rPr lang="en-US" altLang="ko-KR" dirty="0"/>
              <a:t>top </a:t>
            </a:r>
            <a:r>
              <a:rPr lang="ko-KR" altLang="en-US" dirty="0"/>
              <a:t>윈도우 </a:t>
            </a:r>
            <a:r>
              <a:rPr lang="en-US" altLang="ko-KR" dirty="0"/>
              <a:t>: </a:t>
            </a:r>
            <a:r>
              <a:rPr lang="ko-KR" altLang="en-US" dirty="0"/>
              <a:t>브라우저 윈도우</a:t>
            </a:r>
          </a:p>
          <a:p>
            <a:pPr lvl="3"/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19" y="2503196"/>
            <a:ext cx="3208947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&lt;h3&gt;2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/>
              <a:t>&lt;/h3&gt;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/>
              <a:t>name= "left" </a:t>
            </a:r>
          </a:p>
          <a:p>
            <a:pPr defTabSz="180000"/>
            <a:r>
              <a:rPr lang="en-US" altLang="ko-KR" sz="1000" dirty="0"/>
              <a:t>				width="100" height="500"&gt;&lt;/iframe&gt;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"right"</a:t>
            </a:r>
          </a:p>
          <a:p>
            <a:pPr defTabSz="180000"/>
            <a:r>
              <a:rPr lang="en-US" altLang="ko-KR" sz="1000" dirty="0"/>
              <a:t>				width="400" height="500"&gt;&lt;/iframe&gt;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	&lt;iframe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/>
              <a:t>				width="100%"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윈도우</a:t>
              </a: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>
                  <a:solidFill>
                    <a:srgbClr val="00B050"/>
                  </a:solidFill>
                </a:rPr>
                <a:t>윈도우</a:t>
              </a: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89987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fig2-04.html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 </a:t>
            </a:r>
            <a:r>
              <a:rPr lang="ko-KR" altLang="en-US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target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en-US" altLang="ko-KR" dirty="0"/>
              <a:t>&lt;base&gt;, &lt;a&gt;, &lt;area&gt;, &lt;form&gt; </a:t>
            </a:r>
            <a:r>
              <a:rPr lang="ko-KR" altLang="en-US" dirty="0"/>
              <a:t>태그에서 </a:t>
            </a:r>
            <a:r>
              <a:rPr lang="en-US" altLang="ko-KR" dirty="0"/>
              <a:t>HTML </a:t>
            </a:r>
            <a:r>
              <a:rPr lang="ko-KR" altLang="en-US" dirty="0"/>
              <a:t>페이지를 출력할 윈도우 지정</a:t>
            </a:r>
            <a:endParaRPr lang="en-US" altLang="ko-KR" dirty="0"/>
          </a:p>
          <a:p>
            <a:pPr lvl="1"/>
            <a:r>
              <a:rPr lang="en-US" altLang="ko-KR" dirty="0"/>
              <a:t>target </a:t>
            </a:r>
            <a:r>
              <a:rPr lang="ko-KR" altLang="en-US" dirty="0"/>
              <a:t>속성에 사용 가능한 값</a:t>
            </a:r>
            <a:endParaRPr lang="en-US" altLang="ko-KR" dirty="0"/>
          </a:p>
          <a:p>
            <a:pPr lvl="2"/>
            <a:r>
              <a:rPr lang="en-US" altLang="ko-KR" dirty="0"/>
              <a:t>_blank 		- </a:t>
            </a:r>
            <a:r>
              <a:rPr lang="ko-KR" altLang="en-US" dirty="0"/>
              <a:t>새로운 브라우저 윈도우</a:t>
            </a:r>
            <a:r>
              <a:rPr lang="en-US" altLang="ko-KR" dirty="0"/>
              <a:t>(</a:t>
            </a:r>
            <a:r>
              <a:rPr lang="ko-KR" altLang="en-US" dirty="0"/>
              <a:t>탭</a:t>
            </a:r>
            <a:r>
              <a:rPr lang="en-US" altLang="ko-KR" dirty="0"/>
              <a:t>) </a:t>
            </a:r>
            <a:r>
              <a:rPr lang="ko-KR" altLang="en-US" dirty="0"/>
              <a:t>생성</a:t>
            </a:r>
          </a:p>
          <a:p>
            <a:pPr lvl="2"/>
            <a:r>
              <a:rPr lang="en-US" altLang="ko-KR" dirty="0"/>
              <a:t>_self 		- </a:t>
            </a:r>
            <a:r>
              <a:rPr lang="ko-KR" altLang="en-US" dirty="0"/>
              <a:t>현재 윈도우</a:t>
            </a:r>
          </a:p>
          <a:p>
            <a:pPr lvl="2"/>
            <a:r>
              <a:rPr lang="en-US" altLang="ko-KR" dirty="0"/>
              <a:t>_parent 		- </a:t>
            </a:r>
            <a:r>
              <a:rPr lang="ko-KR" altLang="en-US" dirty="0"/>
              <a:t>부모 윈도우</a:t>
            </a:r>
          </a:p>
          <a:p>
            <a:pPr lvl="2"/>
            <a:r>
              <a:rPr lang="en-US" altLang="ko-KR" dirty="0"/>
              <a:t>_top 		- </a:t>
            </a:r>
            <a:r>
              <a:rPr lang="ko-KR" altLang="en-US" dirty="0"/>
              <a:t>최상위 브라우저 윈도우</a:t>
            </a:r>
          </a:p>
          <a:p>
            <a:pPr lvl="2"/>
            <a:r>
              <a:rPr lang="ko-KR" altLang="en-US" dirty="0"/>
              <a:t>윈도우이름 </a:t>
            </a:r>
            <a:r>
              <a:rPr lang="en-US" altLang="ko-KR" dirty="0"/>
              <a:t>	- </a:t>
            </a:r>
            <a:r>
              <a:rPr lang="ko-KR" altLang="en-US" dirty="0"/>
              <a:t>대상 윈도우 이름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target</a:t>
            </a:r>
            <a:r>
              <a:rPr lang="ko-KR" altLang="en-US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</a:t>
            </a:r>
            <a:r>
              <a:rPr lang="en-US" altLang="ko-KR" sz="1600" dirty="0"/>
              <a:t>frame1 </a:t>
            </a:r>
            <a:r>
              <a:rPr lang="ko-KR" altLang="en-US" sz="1600" dirty="0"/>
              <a:t>이름의 프레임에 </a:t>
            </a:r>
            <a:r>
              <a:rPr lang="en-US" altLang="ko-KR" sz="1600" dirty="0"/>
              <a:t>http://www.w3c.org </a:t>
            </a:r>
            <a:r>
              <a:rPr lang="ko-KR" altLang="en-US" sz="1600" dirty="0"/>
              <a:t>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새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현재 윈도우</a:t>
            </a:r>
            <a:r>
              <a:rPr lang="en-US" altLang="ko-KR" sz="1600" dirty="0"/>
              <a:t>(</a:t>
            </a:r>
            <a:r>
              <a:rPr lang="ko-KR" altLang="en-US" sz="1600" dirty="0"/>
              <a:t>탭 혹은 프레임 윈도우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링크를 클릭하면 부모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2"/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ko-KR" altLang="en-US" sz="1600" dirty="0"/>
              <a:t>링크 </a:t>
            </a:r>
            <a:r>
              <a:rPr lang="ko-KR" altLang="en-US" sz="1600" dirty="0" err="1"/>
              <a:t>클릭시</a:t>
            </a:r>
            <a:r>
              <a:rPr lang="ko-KR" altLang="en-US" sz="1600" dirty="0"/>
              <a:t> 모든 프레임 윈도우 제거</a:t>
            </a:r>
            <a:r>
              <a:rPr lang="en-US" altLang="ko-KR" sz="1600" dirty="0"/>
              <a:t>,</a:t>
            </a:r>
            <a:r>
              <a:rPr lang="ko-KR" altLang="en-US" sz="1600" dirty="0"/>
              <a:t> 브라우저 윈도우에 </a:t>
            </a:r>
            <a:r>
              <a:rPr lang="en-US" altLang="ko-KR" sz="1600" dirty="0"/>
              <a:t>W3C </a:t>
            </a:r>
            <a:r>
              <a:rPr lang="ko-KR" altLang="en-US" sz="1600" dirty="0"/>
              <a:t>사이트 출력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href="http://www.w3c.org"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target="_self"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9583" y="5092216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target="_parent"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target="_top"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802565"/>
            <a:ext cx="2952328" cy="177998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/>
              <a:t>웹 페이지 타이틀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772816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942073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1888883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297888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2-24 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&lt;h3&gt;target </a:t>
            </a:r>
            <a:r>
              <a:rPr lang="ko-KR" altLang="en-US" sz="1100" dirty="0"/>
              <a:t>속성 활용</a:t>
            </a:r>
            <a:r>
              <a:rPr lang="en-US" altLang="ko-KR" sz="1100" dirty="0"/>
              <a:t>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="ex-24-sitelist.html" </a:t>
            </a:r>
            <a:r>
              <a:rPr lang="en-US" altLang="ko-KR" sz="1100" b="1" dirty="0"/>
              <a:t>name="left"</a:t>
            </a:r>
            <a:r>
              <a:rPr lang="en-US" altLang="ko-KR" sz="1100" dirty="0"/>
              <a:t> width="200"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&lt;iframe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name="right"</a:t>
            </a:r>
            <a:r>
              <a:rPr lang="en-US" altLang="ko-KR" sz="1100" dirty="0"/>
              <a:t> width="300" height="300"&gt;</a:t>
            </a:r>
          </a:p>
          <a:p>
            <a:pPr defTabSz="180000"/>
            <a:r>
              <a:rPr lang="en-US" altLang="ko-KR" sz="1100" dirty="0"/>
              <a:t>&lt;/iframe&gt;</a:t>
            </a:r>
          </a:p>
          <a:p>
            <a:pPr defTabSz="180000"/>
            <a:r>
              <a:rPr lang="en-US" altLang="ko-KR" sz="1100" dirty="0"/>
              <a:t>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&lt;head&gt;&lt;title&gt;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&lt;/title&gt;&lt;/head&gt;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target="_self"</a:t>
            </a:r>
            <a:r>
              <a:rPr lang="en-US" altLang="ko-KR" sz="1100" dirty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ex2-24.html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2" y="3045420"/>
            <a:ext cx="3572272" cy="3147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ex2-24-sitelist.html</a:t>
            </a:r>
            <a:endParaRPr lang="ko-KR" altLang="en-US" sz="1200" dirty="0"/>
          </a:p>
        </p:txBody>
      </p:sp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91296" y="624441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left </a:t>
            </a:r>
            <a:r>
              <a:rPr lang="ko-KR" altLang="en-US" sz="1050" dirty="0"/>
              <a:t>프레임</a:t>
            </a:r>
            <a:endParaRPr lang="en-US" altLang="ko-KR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7091550" y="620589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right </a:t>
            </a:r>
            <a:r>
              <a:rPr lang="ko-KR" altLang="en-US" sz="1050" dirty="0"/>
              <a:t>프레임</a:t>
            </a:r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삽입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HTML5</a:t>
            </a:r>
            <a:r>
              <a:rPr lang="ko-KR" altLang="en-US" dirty="0"/>
              <a:t>에서 웹 페이지에 미디어 삽입의 표준화</a:t>
            </a:r>
            <a:endParaRPr lang="en-US" altLang="ko-KR" dirty="0"/>
          </a:p>
          <a:p>
            <a:pPr lvl="1"/>
            <a:r>
              <a:rPr lang="en-US" altLang="ko-KR" dirty="0"/>
              <a:t>&lt;audio&gt;, &lt;video&gt; </a:t>
            </a:r>
            <a:r>
              <a:rPr lang="ko-KR" altLang="en-US" dirty="0"/>
              <a:t>태그</a:t>
            </a:r>
            <a:endParaRPr lang="en-US" altLang="ko-KR" dirty="0"/>
          </a:p>
          <a:p>
            <a:pPr lvl="2"/>
            <a:r>
              <a:rPr lang="en-US" altLang="ko-KR" dirty="0"/>
              <a:t>HTML5</a:t>
            </a:r>
            <a:r>
              <a:rPr lang="ko-KR" altLang="en-US" dirty="0"/>
              <a:t>에서 오디오 비디오를 삽입하는 표준 태그</a:t>
            </a:r>
            <a:endParaRPr lang="en-US" altLang="ko-KR" dirty="0"/>
          </a:p>
          <a:p>
            <a:pPr lvl="2"/>
            <a:r>
              <a:rPr lang="ko-KR" altLang="en-US" dirty="0"/>
              <a:t>플러그인 필요 없음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/>
              <a:t>비 표준 미디어 재생 시</a:t>
            </a:r>
            <a:endParaRPr lang="en-US" altLang="ko-KR" dirty="0"/>
          </a:p>
          <a:p>
            <a:pPr lvl="1"/>
            <a:r>
              <a:rPr lang="ko-KR" altLang="en-US" dirty="0"/>
              <a:t>비 표준 미디어</a:t>
            </a:r>
            <a:endParaRPr lang="en-US" altLang="ko-KR" dirty="0"/>
          </a:p>
          <a:p>
            <a:pPr lvl="2"/>
            <a:r>
              <a:rPr lang="ko-KR" altLang="en-US" dirty="0"/>
              <a:t>플래시 등</a:t>
            </a:r>
            <a:endParaRPr lang="en-US" altLang="ko-KR" dirty="0"/>
          </a:p>
          <a:p>
            <a:pPr lvl="1"/>
            <a:r>
              <a:rPr lang="en-US" altLang="ko-KR" dirty="0"/>
              <a:t>&lt;embed&gt;, &lt;object&gt; </a:t>
            </a:r>
            <a:r>
              <a:rPr lang="ko-KR" altLang="en-US" dirty="0"/>
              <a:t>태그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사례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320x240 </a:t>
            </a:r>
            <a:r>
              <a:rPr lang="ko-KR" altLang="en-US" dirty="0"/>
              <a:t>공간에</a:t>
            </a:r>
            <a:r>
              <a:rPr lang="en-US" altLang="ko-KR" dirty="0"/>
              <a:t>, bear.mp4 </a:t>
            </a:r>
            <a:r>
              <a:rPr lang="ko-KR" altLang="en-US" dirty="0"/>
              <a:t>재생</a:t>
            </a:r>
            <a:r>
              <a:rPr lang="en-US" altLang="ko-KR" dirty="0"/>
              <a:t>. </a:t>
            </a:r>
            <a:r>
              <a:rPr lang="ko-KR" altLang="en-US" dirty="0"/>
              <a:t>자동시작</a:t>
            </a:r>
            <a:r>
              <a:rPr lang="en-US" altLang="ko-KR" dirty="0"/>
              <a:t>. </a:t>
            </a:r>
            <a:r>
              <a:rPr lang="ko-KR" altLang="en-US" dirty="0"/>
              <a:t>제어버튼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비디오 소스 별도 지정 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&lt;video&gt; </a:t>
            </a:r>
            <a:r>
              <a:rPr lang="ko-KR" altLang="en-US" dirty="0"/>
              <a:t>태그 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294964"/>
            <a:ext cx="7223203" cy="15630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898733"/>
            <a:ext cx="6886610" cy="439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="media/bear.mp4" </a:t>
            </a:r>
          </a:p>
          <a:p>
            <a:pPr defTabSz="180000"/>
            <a:r>
              <a:rPr lang="en-US" altLang="ko-KR" sz="1200" dirty="0"/>
              <a:t>		   width="320" height="240"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ko-KR" altLang="en-US" sz="1200" dirty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2-25 &lt;video&gt; </a:t>
            </a:r>
            <a:r>
              <a:rPr lang="ko-KR" altLang="en-US" dirty="0"/>
              <a:t>태그로 비디오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945" y="1656626"/>
            <a:ext cx="2405411" cy="2775474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7308304" y="273647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15230" y="324961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6056167" y="341433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93809" y="460969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>
                <a:solidFill>
                  <a:schemeClr val="accent2">
                    <a:lumMod val="75000"/>
                  </a:schemeClr>
                </a:solidFill>
              </a:rPr>
              <a:t>픽셀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31036" y="4017623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controls </a:t>
            </a:r>
            <a:r>
              <a:rPr lang="ko-KR" altLang="en-US" sz="1000" dirty="0"/>
              <a:t>속성에</a:t>
            </a:r>
            <a:endParaRPr lang="en-US" altLang="ko-KR" sz="1000" dirty="0"/>
          </a:p>
          <a:p>
            <a:r>
              <a:rPr lang="ko-KR" altLang="en-US" sz="1000" dirty="0"/>
              <a:t>의해 생긴 </a:t>
            </a:r>
            <a:r>
              <a:rPr lang="ko-KR" altLang="en-US" sz="1000" dirty="0" err="1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&lt;audio&gt; </a:t>
            </a:r>
            <a:r>
              <a:rPr lang="ko-KR" altLang="en-US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태그사례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자동으로 재생 시작하고</a:t>
            </a:r>
            <a:r>
              <a:rPr lang="en-US" altLang="ko-KR" dirty="0"/>
              <a:t>, </a:t>
            </a:r>
            <a:r>
              <a:rPr lang="ko-KR" altLang="en-US" dirty="0"/>
              <a:t>제어 버튼 출력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 재생 가능</a:t>
            </a:r>
            <a:endParaRPr lang="en-US" altLang="ko-KR" dirty="0"/>
          </a:p>
          <a:p>
            <a:pPr lvl="1"/>
            <a:r>
              <a:rPr lang="en-US" altLang="ko-KR" dirty="0"/>
              <a:t>mymusic.mp3</a:t>
            </a:r>
            <a:r>
              <a:rPr lang="ko-KR" altLang="en-US" dirty="0"/>
              <a:t>를 재생할 수 없으면</a:t>
            </a:r>
            <a:r>
              <a:rPr lang="en-US" altLang="ko-KR" dirty="0"/>
              <a:t>, mymusic.ogg </a:t>
            </a:r>
            <a:r>
              <a:rPr lang="ko-KR" altLang="en-US" dirty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&lt;audio&gt; </a:t>
            </a:r>
            <a:r>
              <a:rPr lang="ko-KR" altLang="en-US" dirty="0"/>
              <a:t>태그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03" y="4437112"/>
            <a:ext cx="7410516" cy="15471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2" y="1556792"/>
            <a:ext cx="8201256" cy="265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58383" y="1556792"/>
            <a:ext cx="4392488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</a:t>
            </a:r>
          </a:p>
          <a:p>
            <a:pPr defTabSz="180000"/>
            <a:r>
              <a:rPr lang="en-US" altLang="ko-KR" sz="1200" dirty="0"/>
              <a:t>&lt;title&gt;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오디오 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페이지 로드 즉시 음악이 연주됩니다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</a:p>
          <a:p>
            <a:pPr defTabSz="180000"/>
            <a:r>
              <a:rPr lang="en-US" altLang="ko-KR" sz="1200" dirty="0"/>
              <a:t>	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2-26 &lt;audio&gt; </a:t>
            </a:r>
            <a:r>
              <a:rPr lang="ko-KR" altLang="en-US" dirty="0"/>
              <a:t>태그로 오디오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19488"/>
            <a:ext cx="3096344" cy="2311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5373216"/>
            <a:ext cx="756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rgbClr val="0070C0"/>
                </a:solidFill>
              </a:rPr>
              <a:t>모바일</a:t>
            </a:r>
            <a:r>
              <a:rPr lang="ko-KR" altLang="en-US" sz="1400" dirty="0">
                <a:solidFill>
                  <a:srgbClr val="0070C0"/>
                </a:solidFill>
              </a:rPr>
              <a:t> 브라우저에서는 보안의 이유로 </a:t>
            </a:r>
            <a:r>
              <a:rPr lang="en-US" altLang="ko-KR" sz="1400" dirty="0">
                <a:solidFill>
                  <a:srgbClr val="0070C0"/>
                </a:solidFill>
              </a:rPr>
              <a:t>&lt;audio&gt; </a:t>
            </a:r>
            <a:r>
              <a:rPr lang="ko-KR" altLang="en-US" sz="1400" dirty="0">
                <a:solidFill>
                  <a:srgbClr val="0070C0"/>
                </a:solidFill>
              </a:rPr>
              <a:t>태그의 </a:t>
            </a:r>
            <a:r>
              <a:rPr lang="en-US" altLang="ko-KR" sz="1400" dirty="0" err="1">
                <a:solidFill>
                  <a:srgbClr val="0070C0"/>
                </a:solidFill>
              </a:rPr>
              <a:t>autoplay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속성이 작동하지 않는다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r>
              <a:rPr lang="ko-KR" altLang="en-US" sz="1400" dirty="0">
                <a:solidFill>
                  <a:srgbClr val="0070C0"/>
                </a:solidFill>
              </a:rPr>
              <a:t> 사용자가 브라우저 상에서 재생 </a:t>
            </a:r>
            <a:r>
              <a:rPr lang="ko-KR" altLang="en-US" sz="1400" dirty="0" err="1">
                <a:solidFill>
                  <a:srgbClr val="0070C0"/>
                </a:solidFill>
              </a:rPr>
              <a:t>콘트롤을</a:t>
            </a:r>
            <a:r>
              <a:rPr lang="ko-KR" altLang="en-US" sz="1400" dirty="0">
                <a:solidFill>
                  <a:srgbClr val="0070C0"/>
                </a:solidFill>
              </a:rPr>
              <a:t> 터치해야 작동한다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2974650" cy="35553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 &lt;h1&gt;, ..., &lt;h6&gt; </a:t>
            </a:r>
            <a:r>
              <a:rPr lang="ko-KR" altLang="en-US" dirty="0"/>
              <a:t>태그로 문단 제목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916832"/>
            <a:ext cx="2701403" cy="23530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달기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/>
              <a:t>."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/>
              <a:t>."&gt;</a:t>
            </a:r>
          </a:p>
          <a:p>
            <a:pPr defTabSz="180000"/>
            <a:r>
              <a:rPr lang="en-US" altLang="ko-KR" sz="1200" dirty="0"/>
              <a:t>	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/>
              <a:t>툴팁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579" y="1932561"/>
            <a:ext cx="2975629" cy="2664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나누기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4298" y="1916832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처리된다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736986" y="2809201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95819" y="3385265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11" name="왼쪽 대괄호 10"/>
          <p:cNvSpPr/>
          <p:nvPr/>
        </p:nvSpPr>
        <p:spPr>
          <a:xfrm flipH="1">
            <a:off x="7745098" y="3326241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745099" y="3972924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995819" y="4013341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단락</a:t>
            </a:r>
          </a:p>
        </p:txBody>
      </p:sp>
      <p:sp>
        <p:nvSpPr>
          <p:cNvPr id="6" name="오른쪽 대괄호 5"/>
          <p:cNvSpPr/>
          <p:nvPr/>
        </p:nvSpPr>
        <p:spPr>
          <a:xfrm>
            <a:off x="4221281" y="2922012"/>
            <a:ext cx="131055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347965" y="3180760"/>
            <a:ext cx="479401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856288" y="3321176"/>
            <a:ext cx="89369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674" y="1654200"/>
            <a:ext cx="3159051" cy="25424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긋기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ko-KR" altLang="en-US" sz="1200" dirty="0"/>
              <a:t>종료 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수평선</a:t>
            </a:r>
          </a:p>
        </p:txBody>
      </p:sp>
      <p:sp>
        <p:nvSpPr>
          <p:cNvPr id="3" name="타원 2"/>
          <p:cNvSpPr/>
          <p:nvPr/>
        </p:nvSpPr>
        <p:spPr>
          <a:xfrm>
            <a:off x="1714425" y="3370639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204834" y="3379737"/>
            <a:ext cx="288032" cy="288032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4196696"/>
            <a:ext cx="1252309" cy="442674"/>
          </a:xfrm>
          <a:prstGeom prst="wedgeRoundRectCallout">
            <a:avLst>
              <a:gd name="adj1" fmla="val 45027"/>
              <a:gd name="adj2" fmla="val -1729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‘&lt;‘</a:t>
            </a:r>
            <a:r>
              <a:rPr lang="ko-KR" altLang="en-US" sz="1000" dirty="0"/>
              <a:t>를 출력하기</a:t>
            </a:r>
            <a:endParaRPr lang="en-US" altLang="ko-KR" sz="1000" dirty="0"/>
          </a:p>
          <a:p>
            <a:r>
              <a:rPr lang="ko-KR" altLang="en-US" sz="1000" dirty="0"/>
              <a:t>위한 </a:t>
            </a:r>
            <a:r>
              <a:rPr lang="ko-KR" altLang="en-US" sz="1000" dirty="0" err="1"/>
              <a:t>엔터티</a:t>
            </a:r>
            <a:r>
              <a:rPr lang="ko-KR" altLang="en-US" sz="1000" dirty="0"/>
              <a:t> 표현</a:t>
            </a:r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13458</TotalTime>
  <Words>7007</Words>
  <Application>Microsoft Office PowerPoint</Application>
  <PresentationFormat>화면 슬라이드 쇼(4:3)</PresentationFormat>
  <Paragraphs>1021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6" baseType="lpstr">
      <vt:lpstr>decoding</vt:lpstr>
      <vt:lpstr>HY나무L</vt:lpstr>
      <vt:lpstr>HY나무M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개발자의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PowerPoint 프레젠테이션</vt:lpstr>
      <vt:lpstr>예제 2-12 &lt;ol&gt;로 라면 끓이는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PowerPoint 프레젠테이션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예제 2-19 링크의 target 속성 활용</vt:lpstr>
      <vt:lpstr>&lt;a&gt; 태그의 id 속성으로 앵커 만들기</vt:lpstr>
      <vt:lpstr>PowerPoint 프레젠테이션</vt:lpstr>
      <vt:lpstr>예제 2–20 앵커로 이동하는 링크 만들기</vt:lpstr>
      <vt:lpstr>예제 2-21 파일 다운로드 링크 만들기</vt:lpstr>
      <vt:lpstr>인라인 프레임</vt:lpstr>
      <vt:lpstr>예제 2-22 2개의 인라인 프레임을 가진 웹 페이지</vt:lpstr>
      <vt:lpstr>인라인 프레임에 출력할 문서를 srcdoc 속성으로 만들기 </vt:lpstr>
      <vt:lpstr>예제 2-23&lt;iframe&gt;으로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2-24 target 속성으로 프레임 윈도우 활용</vt:lpstr>
      <vt:lpstr>미디어 삽입</vt:lpstr>
      <vt:lpstr>&lt;video&gt; 태그</vt:lpstr>
      <vt:lpstr>&lt;video&gt; 태그 속성</vt:lpstr>
      <vt:lpstr>예제 2-25 &lt;video&gt; 태그로 비디오 삽입</vt:lpstr>
      <vt:lpstr>&lt;audio&gt; 태그</vt:lpstr>
      <vt:lpstr>&lt;audio&gt; 태그</vt:lpstr>
      <vt:lpstr>예제 2-26 &lt;audio&gt; 태그로 오디오 삽입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Kosmo_00</cp:lastModifiedBy>
  <cp:revision>469</cp:revision>
  <dcterms:created xsi:type="dcterms:W3CDTF">2011-08-27T14:53:28Z</dcterms:created>
  <dcterms:modified xsi:type="dcterms:W3CDTF">2021-06-07T06:31:37Z</dcterms:modified>
</cp:coreProperties>
</file>